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3"/>
  </p:notesMasterIdLst>
  <p:handoutMasterIdLst>
    <p:handoutMasterId r:id="rId54"/>
  </p:handoutMasterIdLst>
  <p:sldIdLst>
    <p:sldId id="258" r:id="rId5"/>
    <p:sldId id="269" r:id="rId6"/>
    <p:sldId id="288" r:id="rId7"/>
    <p:sldId id="289" r:id="rId8"/>
    <p:sldId id="296" r:id="rId9"/>
    <p:sldId id="270" r:id="rId10"/>
    <p:sldId id="271" r:id="rId11"/>
    <p:sldId id="272" r:id="rId12"/>
    <p:sldId id="293" r:id="rId13"/>
    <p:sldId id="295" r:id="rId14"/>
    <p:sldId id="294" r:id="rId15"/>
    <p:sldId id="314" r:id="rId16"/>
    <p:sldId id="297" r:id="rId17"/>
    <p:sldId id="277" r:id="rId18"/>
    <p:sldId id="278" r:id="rId19"/>
    <p:sldId id="273" r:id="rId20"/>
    <p:sldId id="290" r:id="rId21"/>
    <p:sldId id="291" r:id="rId22"/>
    <p:sldId id="279" r:id="rId23"/>
    <p:sldId id="315" r:id="rId24"/>
    <p:sldId id="280" r:id="rId25"/>
    <p:sldId id="308" r:id="rId26"/>
    <p:sldId id="309" r:id="rId27"/>
    <p:sldId id="310" r:id="rId28"/>
    <p:sldId id="282" r:id="rId29"/>
    <p:sldId id="301" r:id="rId30"/>
    <p:sldId id="283" r:id="rId31"/>
    <p:sldId id="316" r:id="rId32"/>
    <p:sldId id="317" r:id="rId33"/>
    <p:sldId id="299" r:id="rId34"/>
    <p:sldId id="306" r:id="rId35"/>
    <p:sldId id="311" r:id="rId36"/>
    <p:sldId id="292" r:id="rId37"/>
    <p:sldId id="300" r:id="rId38"/>
    <p:sldId id="284" r:id="rId39"/>
    <p:sldId id="285" r:id="rId40"/>
    <p:sldId id="312" r:id="rId41"/>
    <p:sldId id="298" r:id="rId42"/>
    <p:sldId id="286" r:id="rId43"/>
    <p:sldId id="287" r:id="rId44"/>
    <p:sldId id="313" r:id="rId45"/>
    <p:sldId id="303" r:id="rId46"/>
    <p:sldId id="305" r:id="rId47"/>
    <p:sldId id="304" r:id="rId48"/>
    <p:sldId id="302" r:id="rId49"/>
    <p:sldId id="256" r:id="rId50"/>
    <p:sldId id="307" r:id="rId51"/>
    <p:sldId id="27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0831B-B151-4E3D-871B-F24A498E02D8}" v="1" dt="2022-10-26T01:28:03.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30" autoAdjust="0"/>
    <p:restoredTop sz="87949" autoAdjust="0"/>
  </p:normalViewPr>
  <p:slideViewPr>
    <p:cSldViewPr snapToGrid="0" showGuides="1">
      <p:cViewPr varScale="1">
        <p:scale>
          <a:sx n="80" d="100"/>
          <a:sy n="80" d="100"/>
        </p:scale>
        <p:origin x="-53" y="1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want, Ms. Vidisha Vijay" userId="619cfcdd-eaa3-4c74-87c9-3e7f85b30f09" providerId="ADAL" clId="{E310831B-B151-4E3D-871B-F24A498E02D8}"/>
    <pc:docChg chg="custSel addSld modSld">
      <pc:chgData name="Sawant, Ms. Vidisha Vijay" userId="619cfcdd-eaa3-4c74-87c9-3e7f85b30f09" providerId="ADAL" clId="{E310831B-B151-4E3D-871B-F24A498E02D8}" dt="2022-10-26T01:28:37.356" v="18" actId="1076"/>
      <pc:docMkLst>
        <pc:docMk/>
      </pc:docMkLst>
      <pc:sldChg chg="addSp delSp modSp mod">
        <pc:chgData name="Sawant, Ms. Vidisha Vijay" userId="619cfcdd-eaa3-4c74-87c9-3e7f85b30f09" providerId="ADAL" clId="{E310831B-B151-4E3D-871B-F24A498E02D8}" dt="2022-10-26T01:27:48.971" v="6" actId="1076"/>
        <pc:sldMkLst>
          <pc:docMk/>
          <pc:sldMk cId="4229188873" sldId="316"/>
        </pc:sldMkLst>
        <pc:spChg chg="add del mod">
          <ac:chgData name="Sawant, Ms. Vidisha Vijay" userId="619cfcdd-eaa3-4c74-87c9-3e7f85b30f09" providerId="ADAL" clId="{E310831B-B151-4E3D-871B-F24A498E02D8}" dt="2022-10-26T01:27:30.066" v="1" actId="478"/>
          <ac:spMkLst>
            <pc:docMk/>
            <pc:sldMk cId="4229188873" sldId="316"/>
            <ac:spMk id="5" creationId="{D178DF96-50CC-FAF7-08B7-8EB53B5C7316}"/>
          </ac:spMkLst>
        </pc:spChg>
        <pc:spChg chg="mod">
          <ac:chgData name="Sawant, Ms. Vidisha Vijay" userId="619cfcdd-eaa3-4c74-87c9-3e7f85b30f09" providerId="ADAL" clId="{E310831B-B151-4E3D-871B-F24A498E02D8}" dt="2022-10-26T01:27:48.971" v="6" actId="1076"/>
          <ac:spMkLst>
            <pc:docMk/>
            <pc:sldMk cId="4229188873" sldId="316"/>
            <ac:spMk id="28" creationId="{648EDA2E-DD81-7474-816C-CCEF20E6B53C}"/>
          </ac:spMkLst>
        </pc:spChg>
        <pc:spChg chg="del">
          <ac:chgData name="Sawant, Ms. Vidisha Vijay" userId="619cfcdd-eaa3-4c74-87c9-3e7f85b30f09" providerId="ADAL" clId="{E310831B-B151-4E3D-871B-F24A498E02D8}" dt="2022-10-26T01:27:28.340" v="0" actId="478"/>
          <ac:spMkLst>
            <pc:docMk/>
            <pc:sldMk cId="4229188873" sldId="316"/>
            <ac:spMk id="30" creationId="{49A534C2-3A78-0DCA-FFFD-824BDCAA8539}"/>
          </ac:spMkLst>
        </pc:spChg>
        <pc:picChg chg="mod">
          <ac:chgData name="Sawant, Ms. Vidisha Vijay" userId="619cfcdd-eaa3-4c74-87c9-3e7f85b30f09" providerId="ADAL" clId="{E310831B-B151-4E3D-871B-F24A498E02D8}" dt="2022-10-26T01:27:42.621" v="5" actId="1076"/>
          <ac:picMkLst>
            <pc:docMk/>
            <pc:sldMk cId="4229188873" sldId="316"/>
            <ac:picMk id="21" creationId="{DC8C203E-67E3-A022-A774-C58DD3500D74}"/>
          </ac:picMkLst>
        </pc:picChg>
        <pc:picChg chg="del">
          <ac:chgData name="Sawant, Ms. Vidisha Vijay" userId="619cfcdd-eaa3-4c74-87c9-3e7f85b30f09" providerId="ADAL" clId="{E310831B-B151-4E3D-871B-F24A498E02D8}" dt="2022-10-26T01:27:32.178" v="2" actId="21"/>
          <ac:picMkLst>
            <pc:docMk/>
            <pc:sldMk cId="4229188873" sldId="316"/>
            <ac:picMk id="23" creationId="{31484198-2E8F-E828-1BA5-09CC95DDC798}"/>
          </ac:picMkLst>
        </pc:picChg>
      </pc:sldChg>
      <pc:sldChg chg="addSp delSp modSp add mod">
        <pc:chgData name="Sawant, Ms. Vidisha Vijay" userId="619cfcdd-eaa3-4c74-87c9-3e7f85b30f09" providerId="ADAL" clId="{E310831B-B151-4E3D-871B-F24A498E02D8}" dt="2022-10-26T01:28:37.356" v="18" actId="1076"/>
        <pc:sldMkLst>
          <pc:docMk/>
          <pc:sldMk cId="2868555472" sldId="317"/>
        </pc:sldMkLst>
        <pc:spChg chg="mod">
          <ac:chgData name="Sawant, Ms. Vidisha Vijay" userId="619cfcdd-eaa3-4c74-87c9-3e7f85b30f09" providerId="ADAL" clId="{E310831B-B151-4E3D-871B-F24A498E02D8}" dt="2022-10-26T01:28:37.356" v="18" actId="1076"/>
          <ac:spMkLst>
            <pc:docMk/>
            <pc:sldMk cId="2868555472" sldId="317"/>
            <ac:spMk id="28" creationId="{648EDA2E-DD81-7474-816C-CCEF20E6B53C}"/>
          </ac:spMkLst>
        </pc:spChg>
        <pc:picChg chg="add mod">
          <ac:chgData name="Sawant, Ms. Vidisha Vijay" userId="619cfcdd-eaa3-4c74-87c9-3e7f85b30f09" providerId="ADAL" clId="{E310831B-B151-4E3D-871B-F24A498E02D8}" dt="2022-10-26T01:28:20.672" v="16" actId="1076"/>
          <ac:picMkLst>
            <pc:docMk/>
            <pc:sldMk cId="2868555472" sldId="317"/>
            <ac:picMk id="3" creationId="{1D21D86B-0BBF-706F-B03B-64F56149D3C1}"/>
          </ac:picMkLst>
        </pc:picChg>
        <pc:picChg chg="del">
          <ac:chgData name="Sawant, Ms. Vidisha Vijay" userId="619cfcdd-eaa3-4c74-87c9-3e7f85b30f09" providerId="ADAL" clId="{E310831B-B151-4E3D-871B-F24A498E02D8}" dt="2022-10-26T01:28:02.678" v="10" actId="478"/>
          <ac:picMkLst>
            <pc:docMk/>
            <pc:sldMk cId="2868555472" sldId="317"/>
            <ac:picMk id="21" creationId="{DC8C203E-67E3-A022-A774-C58DD3500D7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10/25/2022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10/25/2022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504156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4202447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263814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1099398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22</a:t>
            </a:fld>
            <a:endParaRPr lang="en-US"/>
          </a:p>
        </p:txBody>
      </p:sp>
    </p:spTree>
    <p:extLst>
      <p:ext uri="{BB962C8B-B14F-4D97-AF65-F5344CB8AC3E}">
        <p14:creationId xmlns:p14="http://schemas.microsoft.com/office/powerpoint/2010/main" val="3515365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23</a:t>
            </a:fld>
            <a:endParaRPr lang="en-US"/>
          </a:p>
        </p:txBody>
      </p:sp>
    </p:spTree>
    <p:extLst>
      <p:ext uri="{BB962C8B-B14F-4D97-AF65-F5344CB8AC3E}">
        <p14:creationId xmlns:p14="http://schemas.microsoft.com/office/powerpoint/2010/main" val="3723497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24</a:t>
            </a:fld>
            <a:endParaRPr lang="en-US"/>
          </a:p>
        </p:txBody>
      </p:sp>
    </p:spTree>
    <p:extLst>
      <p:ext uri="{BB962C8B-B14F-4D97-AF65-F5344CB8AC3E}">
        <p14:creationId xmlns:p14="http://schemas.microsoft.com/office/powerpoint/2010/main" val="299982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25</a:t>
            </a:fld>
            <a:endParaRPr lang="en-US"/>
          </a:p>
        </p:txBody>
      </p:sp>
    </p:spTree>
    <p:extLst>
      <p:ext uri="{BB962C8B-B14F-4D97-AF65-F5344CB8AC3E}">
        <p14:creationId xmlns:p14="http://schemas.microsoft.com/office/powerpoint/2010/main" val="1556056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27</a:t>
            </a:fld>
            <a:endParaRPr lang="en-US"/>
          </a:p>
        </p:txBody>
      </p:sp>
    </p:spTree>
    <p:extLst>
      <p:ext uri="{BB962C8B-B14F-4D97-AF65-F5344CB8AC3E}">
        <p14:creationId xmlns:p14="http://schemas.microsoft.com/office/powerpoint/2010/main" val="2114866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28</a:t>
            </a:fld>
            <a:endParaRPr lang="en-US"/>
          </a:p>
        </p:txBody>
      </p:sp>
    </p:spTree>
    <p:extLst>
      <p:ext uri="{BB962C8B-B14F-4D97-AF65-F5344CB8AC3E}">
        <p14:creationId xmlns:p14="http://schemas.microsoft.com/office/powerpoint/2010/main" val="279713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29</a:t>
            </a:fld>
            <a:endParaRPr lang="en-US"/>
          </a:p>
        </p:txBody>
      </p:sp>
    </p:spTree>
    <p:extLst>
      <p:ext uri="{BB962C8B-B14F-4D97-AF65-F5344CB8AC3E}">
        <p14:creationId xmlns:p14="http://schemas.microsoft.com/office/powerpoint/2010/main" val="117577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33</a:t>
            </a:fld>
            <a:endParaRPr lang="en-US"/>
          </a:p>
        </p:txBody>
      </p:sp>
    </p:spTree>
    <p:extLst>
      <p:ext uri="{BB962C8B-B14F-4D97-AF65-F5344CB8AC3E}">
        <p14:creationId xmlns:p14="http://schemas.microsoft.com/office/powerpoint/2010/main" val="3732262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35</a:t>
            </a:fld>
            <a:endParaRPr lang="en-US"/>
          </a:p>
        </p:txBody>
      </p:sp>
    </p:spTree>
    <p:extLst>
      <p:ext uri="{BB962C8B-B14F-4D97-AF65-F5344CB8AC3E}">
        <p14:creationId xmlns:p14="http://schemas.microsoft.com/office/powerpoint/2010/main" val="2228588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36</a:t>
            </a:fld>
            <a:endParaRPr lang="en-US"/>
          </a:p>
        </p:txBody>
      </p:sp>
    </p:spTree>
    <p:extLst>
      <p:ext uri="{BB962C8B-B14F-4D97-AF65-F5344CB8AC3E}">
        <p14:creationId xmlns:p14="http://schemas.microsoft.com/office/powerpoint/2010/main" val="222634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39</a:t>
            </a:fld>
            <a:endParaRPr lang="en-US"/>
          </a:p>
        </p:txBody>
      </p:sp>
    </p:spTree>
    <p:extLst>
      <p:ext uri="{BB962C8B-B14F-4D97-AF65-F5344CB8AC3E}">
        <p14:creationId xmlns:p14="http://schemas.microsoft.com/office/powerpoint/2010/main" val="3714744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40</a:t>
            </a:fld>
            <a:endParaRPr lang="en-US"/>
          </a:p>
        </p:txBody>
      </p:sp>
    </p:spTree>
    <p:extLst>
      <p:ext uri="{BB962C8B-B14F-4D97-AF65-F5344CB8AC3E}">
        <p14:creationId xmlns:p14="http://schemas.microsoft.com/office/powerpoint/2010/main" val="1199135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41</a:t>
            </a:fld>
            <a:endParaRPr lang="en-US"/>
          </a:p>
        </p:txBody>
      </p:sp>
    </p:spTree>
    <p:extLst>
      <p:ext uri="{BB962C8B-B14F-4D97-AF65-F5344CB8AC3E}">
        <p14:creationId xmlns:p14="http://schemas.microsoft.com/office/powerpoint/2010/main" val="2235107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42</a:t>
            </a:fld>
            <a:endParaRPr lang="en-US"/>
          </a:p>
        </p:txBody>
      </p:sp>
    </p:spTree>
    <p:extLst>
      <p:ext uri="{BB962C8B-B14F-4D97-AF65-F5344CB8AC3E}">
        <p14:creationId xmlns:p14="http://schemas.microsoft.com/office/powerpoint/2010/main" val="1940049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43</a:t>
            </a:fld>
            <a:endParaRPr lang="en-US"/>
          </a:p>
        </p:txBody>
      </p:sp>
    </p:spTree>
    <p:extLst>
      <p:ext uri="{BB962C8B-B14F-4D97-AF65-F5344CB8AC3E}">
        <p14:creationId xmlns:p14="http://schemas.microsoft.com/office/powerpoint/2010/main" val="2708371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44</a:t>
            </a:fld>
            <a:endParaRPr lang="en-US"/>
          </a:p>
        </p:txBody>
      </p:sp>
    </p:spTree>
    <p:extLst>
      <p:ext uri="{BB962C8B-B14F-4D97-AF65-F5344CB8AC3E}">
        <p14:creationId xmlns:p14="http://schemas.microsoft.com/office/powerpoint/2010/main" val="171181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45</a:t>
            </a:fld>
            <a:endParaRPr lang="en-US"/>
          </a:p>
        </p:txBody>
      </p:sp>
    </p:spTree>
    <p:extLst>
      <p:ext uri="{BB962C8B-B14F-4D97-AF65-F5344CB8AC3E}">
        <p14:creationId xmlns:p14="http://schemas.microsoft.com/office/powerpoint/2010/main" val="1591430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46</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48</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4023670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1381784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3934180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10/25/2022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hyperlink" Target="https://github.com/ksharma67/EasyWay/wiki" TargetMode="Externa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419850" y="1839913"/>
            <a:ext cx="4693318" cy="1255712"/>
          </a:xfrm>
        </p:spPr>
        <p:txBody>
          <a:bodyPr anchor="b">
            <a:normAutofit/>
          </a:bodyPr>
          <a:lstStyle/>
          <a:p>
            <a:r>
              <a:rPr lang="en-US" cap="none" dirty="0" err="1"/>
              <a:t>EasyWay</a:t>
            </a:r>
            <a:endParaRPr lang="en-US" cap="none"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19850" y="3183733"/>
            <a:ext cx="5137538" cy="1157286"/>
          </a:xfrm>
        </p:spPr>
        <p:txBody>
          <a:bodyPr>
            <a:noAutofit/>
          </a:bodyPr>
          <a:lstStyle/>
          <a:p>
            <a:r>
              <a:rPr lang="en-US" dirty="0">
                <a:solidFill>
                  <a:schemeClr val="bg1"/>
                </a:solidFill>
              </a:rPr>
              <a:t>Subject: CS691</a:t>
            </a:r>
          </a:p>
          <a:p>
            <a:r>
              <a:rPr lang="en-US" dirty="0">
                <a:solidFill>
                  <a:schemeClr val="bg1"/>
                </a:solidFill>
              </a:rPr>
              <a:t>Computer Science Project 1</a:t>
            </a:r>
          </a:p>
          <a:p>
            <a:r>
              <a:rPr lang="en-US" dirty="0">
                <a:solidFill>
                  <a:schemeClr val="bg1"/>
                </a:solidFill>
              </a:rPr>
              <a:t>Prof. Henry Wong</a:t>
            </a:r>
          </a:p>
          <a:p>
            <a:endParaRPr lang="en-US" dirty="0"/>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r="-1" b="-1"/>
          <a:stretch/>
        </p:blipFill>
        <p:spPr>
          <a:xfrm>
            <a:off x="710812" y="728545"/>
            <a:ext cx="5305661" cy="5305661"/>
          </a:xfrm>
          <a:noFill/>
        </p:spPr>
      </p:pic>
      <p:sp>
        <p:nvSpPr>
          <p:cNvPr id="15" name="Slide Number Placeholder 3" hidden="1">
            <a:extLst>
              <a:ext uri="{FF2B5EF4-FFF2-40B4-BE49-F238E27FC236}">
                <a16:creationId xmlns:a16="http://schemas.microsoft.com/office/drawing/2014/main" id="{756EFC0A-A0A2-D331-B4E1-A8A4EC9063B4}"/>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1</a:t>
            </a:fld>
            <a:endParaRPr lang="en-US" noProof="0"/>
          </a:p>
        </p:txBody>
      </p:sp>
    </p:spTree>
    <p:extLst>
      <p:ext uri="{BB962C8B-B14F-4D97-AF65-F5344CB8AC3E}">
        <p14:creationId xmlns:p14="http://schemas.microsoft.com/office/powerpoint/2010/main" val="31671720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0F759-DE1A-1347-EDA4-2BECE244E341}"/>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10</a:t>
            </a:fld>
            <a:endParaRPr lang="en-US" noProof="0"/>
          </a:p>
        </p:txBody>
      </p:sp>
      <p:sp>
        <p:nvSpPr>
          <p:cNvPr id="4" name="Title 3">
            <a:extLst>
              <a:ext uri="{FF2B5EF4-FFF2-40B4-BE49-F238E27FC236}">
                <a16:creationId xmlns:a16="http://schemas.microsoft.com/office/drawing/2014/main" id="{7FE61E05-C06E-FC9F-D1FE-F670CE6578D0}"/>
              </a:ext>
            </a:extLst>
          </p:cNvPr>
          <p:cNvSpPr>
            <a:spLocks noGrp="1"/>
          </p:cNvSpPr>
          <p:nvPr>
            <p:ph type="title"/>
          </p:nvPr>
        </p:nvSpPr>
        <p:spPr>
          <a:xfrm>
            <a:off x="515938" y="246621"/>
            <a:ext cx="11150600" cy="920336"/>
          </a:xfrm>
        </p:spPr>
        <p:txBody>
          <a:bodyPr anchor="b">
            <a:normAutofit/>
          </a:bodyPr>
          <a:lstStyle/>
          <a:p>
            <a:r>
              <a:rPr lang="en-US" dirty="0"/>
              <a:t>Persona 2</a:t>
            </a:r>
          </a:p>
        </p:txBody>
      </p:sp>
      <p:pic>
        <p:nvPicPr>
          <p:cNvPr id="8" name="Content Placeholder 7">
            <a:extLst>
              <a:ext uri="{FF2B5EF4-FFF2-40B4-BE49-F238E27FC236}">
                <a16:creationId xmlns:a16="http://schemas.microsoft.com/office/drawing/2014/main" id="{7BC9CFE0-1FE4-C1BD-1CBF-B7FDE53CF152}"/>
              </a:ext>
            </a:extLst>
          </p:cNvPr>
          <p:cNvPicPr>
            <a:picLocks noGrp="1" noChangeAspect="1"/>
          </p:cNvPicPr>
          <p:nvPr>
            <p:ph idx="1"/>
          </p:nvPr>
        </p:nvPicPr>
        <p:blipFill>
          <a:blip r:embed="rId2"/>
          <a:srcRect/>
          <a:stretch/>
        </p:blipFill>
        <p:spPr>
          <a:xfrm>
            <a:off x="1807105" y="1166957"/>
            <a:ext cx="8568266" cy="4819649"/>
          </a:xfrm>
        </p:spPr>
      </p:pic>
    </p:spTree>
    <p:extLst>
      <p:ext uri="{BB962C8B-B14F-4D97-AF65-F5344CB8AC3E}">
        <p14:creationId xmlns:p14="http://schemas.microsoft.com/office/powerpoint/2010/main" val="250529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0F759-DE1A-1347-EDA4-2BECE244E341}"/>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11</a:t>
            </a:fld>
            <a:endParaRPr lang="en-US" noProof="0"/>
          </a:p>
        </p:txBody>
      </p:sp>
      <p:sp>
        <p:nvSpPr>
          <p:cNvPr id="4" name="Title 3">
            <a:extLst>
              <a:ext uri="{FF2B5EF4-FFF2-40B4-BE49-F238E27FC236}">
                <a16:creationId xmlns:a16="http://schemas.microsoft.com/office/drawing/2014/main" id="{7FE61E05-C06E-FC9F-D1FE-F670CE6578D0}"/>
              </a:ext>
            </a:extLst>
          </p:cNvPr>
          <p:cNvSpPr>
            <a:spLocks noGrp="1"/>
          </p:cNvSpPr>
          <p:nvPr>
            <p:ph type="title"/>
          </p:nvPr>
        </p:nvSpPr>
        <p:spPr>
          <a:xfrm>
            <a:off x="515938" y="246621"/>
            <a:ext cx="11150600" cy="920336"/>
          </a:xfrm>
        </p:spPr>
        <p:txBody>
          <a:bodyPr anchor="b">
            <a:normAutofit/>
          </a:bodyPr>
          <a:lstStyle/>
          <a:p>
            <a:r>
              <a:rPr lang="en-US" dirty="0"/>
              <a:t>Persona 3</a:t>
            </a:r>
          </a:p>
        </p:txBody>
      </p:sp>
      <p:pic>
        <p:nvPicPr>
          <p:cNvPr id="8" name="Content Placeholder 7">
            <a:extLst>
              <a:ext uri="{FF2B5EF4-FFF2-40B4-BE49-F238E27FC236}">
                <a16:creationId xmlns:a16="http://schemas.microsoft.com/office/drawing/2014/main" id="{59BDC179-F4AC-F01F-DE9A-C8B59AE05196}"/>
              </a:ext>
            </a:extLst>
          </p:cNvPr>
          <p:cNvPicPr>
            <a:picLocks noGrp="1" noChangeAspect="1"/>
          </p:cNvPicPr>
          <p:nvPr>
            <p:ph idx="1"/>
          </p:nvPr>
        </p:nvPicPr>
        <p:blipFill>
          <a:blip r:embed="rId2"/>
          <a:srcRect/>
          <a:stretch/>
        </p:blipFill>
        <p:spPr>
          <a:xfrm>
            <a:off x="1681074" y="1323975"/>
            <a:ext cx="8559800" cy="4814888"/>
          </a:xfrm>
        </p:spPr>
      </p:pic>
    </p:spTree>
    <p:extLst>
      <p:ext uri="{BB962C8B-B14F-4D97-AF65-F5344CB8AC3E}">
        <p14:creationId xmlns:p14="http://schemas.microsoft.com/office/powerpoint/2010/main" val="3804641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a:extLst>
              <a:ext uri="{FF2B5EF4-FFF2-40B4-BE49-F238E27FC236}">
                <a16:creationId xmlns:a16="http://schemas.microsoft.com/office/drawing/2014/main" id="{E9188148-BD1D-C4E2-83D2-C50C1454C78A}"/>
              </a:ext>
            </a:extLst>
          </p:cNvPr>
          <p:cNvSpPr>
            <a:spLocks noGrp="1"/>
          </p:cNvSpPr>
          <p:nvPr>
            <p:ph type="sldNum" sz="quarter" idx="12"/>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12</a:t>
            </a:fld>
            <a:endParaRPr lang="en-US" noProof="0"/>
          </a:p>
        </p:txBody>
      </p:sp>
      <p:pic>
        <p:nvPicPr>
          <p:cNvPr id="6" name="Content Placeholder 5" descr="A picture containing diagram&#10;&#10;Description automatically generated">
            <a:extLst>
              <a:ext uri="{FF2B5EF4-FFF2-40B4-BE49-F238E27FC236}">
                <a16:creationId xmlns:a16="http://schemas.microsoft.com/office/drawing/2014/main" id="{9777FA08-0800-20EC-E33A-649002FF960B}"/>
              </a:ext>
            </a:extLst>
          </p:cNvPr>
          <p:cNvPicPr>
            <a:picLocks noGrp="1" noChangeAspect="1"/>
          </p:cNvPicPr>
          <p:nvPr>
            <p:ph idx="1"/>
          </p:nvPr>
        </p:nvPicPr>
        <p:blipFill rotWithShape="1">
          <a:blip r:embed="rId2"/>
          <a:srcRect l="-1448" t="27151" r="1449" b="6760"/>
          <a:stretch/>
        </p:blipFill>
        <p:spPr>
          <a:xfrm>
            <a:off x="515938" y="1635679"/>
            <a:ext cx="10745264" cy="4351338"/>
          </a:xfrm>
          <a:noFill/>
        </p:spPr>
      </p:pic>
      <p:sp>
        <p:nvSpPr>
          <p:cNvPr id="4" name="Title 3">
            <a:extLst>
              <a:ext uri="{FF2B5EF4-FFF2-40B4-BE49-F238E27FC236}">
                <a16:creationId xmlns:a16="http://schemas.microsoft.com/office/drawing/2014/main" id="{553ED4BC-9647-6DF1-736F-EF77C631E60C}"/>
              </a:ext>
            </a:extLst>
          </p:cNvPr>
          <p:cNvSpPr>
            <a:spLocks noGrp="1"/>
          </p:cNvSpPr>
          <p:nvPr>
            <p:ph type="title"/>
          </p:nvPr>
        </p:nvSpPr>
        <p:spPr>
          <a:xfrm>
            <a:off x="515938" y="246621"/>
            <a:ext cx="11150600" cy="920336"/>
          </a:xfrm>
        </p:spPr>
        <p:txBody>
          <a:bodyPr anchor="b">
            <a:normAutofit/>
          </a:bodyPr>
          <a:lstStyle/>
          <a:p>
            <a:r>
              <a:rPr lang="en-US"/>
              <a:t>Minimal Viable Product (MVP)</a:t>
            </a:r>
          </a:p>
        </p:txBody>
      </p:sp>
      <p:sp>
        <p:nvSpPr>
          <p:cNvPr id="2" name="Slide Number Placeholder 1" hidden="1">
            <a:extLst>
              <a:ext uri="{FF2B5EF4-FFF2-40B4-BE49-F238E27FC236}">
                <a16:creationId xmlns:a16="http://schemas.microsoft.com/office/drawing/2014/main" id="{15934366-C7E2-049B-0A6E-E0672A817EC6}"/>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12</a:t>
            </a:fld>
            <a:endParaRPr lang="en-US" noProof="0"/>
          </a:p>
        </p:txBody>
      </p:sp>
    </p:spTree>
    <p:extLst>
      <p:ext uri="{BB962C8B-B14F-4D97-AF65-F5344CB8AC3E}">
        <p14:creationId xmlns:p14="http://schemas.microsoft.com/office/powerpoint/2010/main" val="385916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D6E121-89F1-B751-C31B-572F89A29AE5}"/>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3" name="Content Placeholder 2">
            <a:extLst>
              <a:ext uri="{FF2B5EF4-FFF2-40B4-BE49-F238E27FC236}">
                <a16:creationId xmlns:a16="http://schemas.microsoft.com/office/drawing/2014/main" id="{3F077708-F1A5-64F7-5216-A25D524F2B8E}"/>
              </a:ext>
            </a:extLst>
          </p:cNvPr>
          <p:cNvSpPr>
            <a:spLocks noGrp="1"/>
          </p:cNvSpPr>
          <p:nvPr>
            <p:ph idx="1"/>
          </p:nvPr>
        </p:nvSpPr>
        <p:spPr>
          <a:xfrm>
            <a:off x="515938" y="1536376"/>
            <a:ext cx="10837862" cy="4351338"/>
          </a:xfrm>
        </p:spPr>
        <p:txBody>
          <a:bodyPr/>
          <a:lstStyle/>
          <a:p>
            <a:pPr marL="0" indent="0">
              <a:buNone/>
            </a:pPr>
            <a:r>
              <a:rPr lang="en-US" dirty="0"/>
              <a:t>The following are the features that we are covering in our MVP:</a:t>
            </a:r>
          </a:p>
          <a:p>
            <a:r>
              <a:rPr lang="en-US" dirty="0"/>
              <a:t>Homepage</a:t>
            </a:r>
          </a:p>
          <a:p>
            <a:r>
              <a:rPr lang="en-US" dirty="0"/>
              <a:t>Services Catalog</a:t>
            </a:r>
          </a:p>
          <a:p>
            <a:r>
              <a:rPr lang="en-US" dirty="0"/>
              <a:t>Professional List in each service category </a:t>
            </a:r>
          </a:p>
          <a:p>
            <a:r>
              <a:rPr lang="en-US" dirty="0"/>
              <a:t>Registration - Customer and Professional</a:t>
            </a:r>
          </a:p>
          <a:p>
            <a:r>
              <a:rPr lang="en-US" dirty="0"/>
              <a:t>Login - Customer and Professional</a:t>
            </a:r>
          </a:p>
          <a:p>
            <a:r>
              <a:rPr lang="en-US" dirty="0"/>
              <a:t>Book - Calendar, and Time</a:t>
            </a:r>
          </a:p>
          <a:p>
            <a:r>
              <a:rPr lang="en-US" dirty="0"/>
              <a:t>Booking Confirmation via email or in-app</a:t>
            </a:r>
          </a:p>
        </p:txBody>
      </p:sp>
      <p:sp>
        <p:nvSpPr>
          <p:cNvPr id="4" name="Title 3">
            <a:extLst>
              <a:ext uri="{FF2B5EF4-FFF2-40B4-BE49-F238E27FC236}">
                <a16:creationId xmlns:a16="http://schemas.microsoft.com/office/drawing/2014/main" id="{CD37548B-8648-1187-CCBC-CE1F162DFB49}"/>
              </a:ext>
            </a:extLst>
          </p:cNvPr>
          <p:cNvSpPr>
            <a:spLocks noGrp="1"/>
          </p:cNvSpPr>
          <p:nvPr>
            <p:ph type="title"/>
          </p:nvPr>
        </p:nvSpPr>
        <p:spPr/>
        <p:txBody>
          <a:bodyPr/>
          <a:lstStyle/>
          <a:p>
            <a:r>
              <a:rPr lang="en-US" dirty="0"/>
              <a:t>Minimal Viable Product (MVP)</a:t>
            </a:r>
          </a:p>
        </p:txBody>
      </p:sp>
    </p:spTree>
    <p:extLst>
      <p:ext uri="{BB962C8B-B14F-4D97-AF65-F5344CB8AC3E}">
        <p14:creationId xmlns:p14="http://schemas.microsoft.com/office/powerpoint/2010/main" val="2906819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14</a:t>
            </a:fld>
            <a:endParaRPr lang="en-US"/>
          </a:p>
        </p:txBody>
      </p:sp>
      <p:pic>
        <p:nvPicPr>
          <p:cNvPr id="21" name="Content Placeholder 20" descr="A screenshot of a computer&#10;&#10;Description automatically generated">
            <a:extLst>
              <a:ext uri="{FF2B5EF4-FFF2-40B4-BE49-F238E27FC236}">
                <a16:creationId xmlns:a16="http://schemas.microsoft.com/office/drawing/2014/main" id="{63EC95D3-160F-CB6D-EE24-5881A775F7CE}"/>
              </a:ext>
            </a:extLst>
          </p:cNvPr>
          <p:cNvPicPr>
            <a:picLocks noGrp="1" noChangeAspect="1"/>
          </p:cNvPicPr>
          <p:nvPr>
            <p:ph sz="half" idx="1"/>
          </p:nvPr>
        </p:nvPicPr>
        <p:blipFill rotWithShape="1">
          <a:blip r:embed="rId3"/>
          <a:srcRect l="39775" t="13979" r="40496" b="5106"/>
          <a:stretch/>
        </p:blipFill>
        <p:spPr>
          <a:xfrm>
            <a:off x="515938" y="1543843"/>
            <a:ext cx="1803901" cy="4161631"/>
          </a:xfrm>
        </p:spPr>
      </p:pic>
      <p:pic>
        <p:nvPicPr>
          <p:cNvPr id="23" name="Content Placeholder 22" descr="A screenshot of a computer&#10;&#10;Description automatically generated with medium confidence">
            <a:extLst>
              <a:ext uri="{FF2B5EF4-FFF2-40B4-BE49-F238E27FC236}">
                <a16:creationId xmlns:a16="http://schemas.microsoft.com/office/drawing/2014/main" id="{E78B1156-B256-9935-0835-D0231C35BF11}"/>
              </a:ext>
            </a:extLst>
          </p:cNvPr>
          <p:cNvPicPr>
            <a:picLocks noGrp="1" noChangeAspect="1"/>
          </p:cNvPicPr>
          <p:nvPr>
            <p:ph sz="half" idx="2"/>
          </p:nvPr>
        </p:nvPicPr>
        <p:blipFill rotWithShape="1">
          <a:blip r:embed="rId4"/>
          <a:srcRect l="43566" t="13380" r="45037" b="5224"/>
          <a:stretch/>
        </p:blipFill>
        <p:spPr>
          <a:xfrm>
            <a:off x="2758415" y="1166956"/>
            <a:ext cx="1433886" cy="5519425"/>
          </a:xfrm>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846346"/>
          </a:xfrm>
        </p:spPr>
        <p:txBody>
          <a:bodyPr anchor="b">
            <a:normAutofit/>
          </a:bodyPr>
          <a:lstStyle/>
          <a:p>
            <a:r>
              <a:rPr lang="en-US" dirty="0"/>
              <a:t>Minimal Viable Product (MVP)</a:t>
            </a:r>
          </a:p>
        </p:txBody>
      </p:sp>
      <p:pic>
        <p:nvPicPr>
          <p:cNvPr id="25" name="Picture 24" descr="A screenshot of a computer&#10;&#10;Description automatically generated with medium confidence">
            <a:extLst>
              <a:ext uri="{FF2B5EF4-FFF2-40B4-BE49-F238E27FC236}">
                <a16:creationId xmlns:a16="http://schemas.microsoft.com/office/drawing/2014/main" id="{198B81C5-D020-D82A-A796-414F8A892F1F}"/>
              </a:ext>
            </a:extLst>
          </p:cNvPr>
          <p:cNvPicPr>
            <a:picLocks noChangeAspect="1"/>
          </p:cNvPicPr>
          <p:nvPr/>
        </p:nvPicPr>
        <p:blipFill rotWithShape="1">
          <a:blip r:embed="rId5"/>
          <a:srcRect l="44046" t="13654" r="45351" b="5862"/>
          <a:stretch/>
        </p:blipFill>
        <p:spPr>
          <a:xfrm>
            <a:off x="4603934" y="1166956"/>
            <a:ext cx="1292597" cy="5519425"/>
          </a:xfrm>
          <a:prstGeom prst="rect">
            <a:avLst/>
          </a:prstGeom>
        </p:spPr>
      </p:pic>
      <p:pic>
        <p:nvPicPr>
          <p:cNvPr id="27" name="Picture 26" descr="A screenshot of a computer&#10;&#10;Description automatically generated with medium confidence">
            <a:extLst>
              <a:ext uri="{FF2B5EF4-FFF2-40B4-BE49-F238E27FC236}">
                <a16:creationId xmlns:a16="http://schemas.microsoft.com/office/drawing/2014/main" id="{A8340A6A-3C14-6605-BC55-9A52CF55724A}"/>
              </a:ext>
            </a:extLst>
          </p:cNvPr>
          <p:cNvPicPr>
            <a:picLocks noChangeAspect="1"/>
          </p:cNvPicPr>
          <p:nvPr/>
        </p:nvPicPr>
        <p:blipFill rotWithShape="1">
          <a:blip r:embed="rId6"/>
          <a:srcRect l="39532" t="17016" r="40859" b="6944"/>
          <a:stretch/>
        </p:blipFill>
        <p:spPr>
          <a:xfrm>
            <a:off x="6500813" y="1166955"/>
            <a:ext cx="2390775" cy="5214796"/>
          </a:xfrm>
          <a:prstGeom prst="rect">
            <a:avLst/>
          </a:prstGeom>
        </p:spPr>
      </p:pic>
      <p:pic>
        <p:nvPicPr>
          <p:cNvPr id="30" name="Picture 29" descr="Graphical user interface, application&#10;&#10;Description automatically generated">
            <a:extLst>
              <a:ext uri="{FF2B5EF4-FFF2-40B4-BE49-F238E27FC236}">
                <a16:creationId xmlns:a16="http://schemas.microsoft.com/office/drawing/2014/main" id="{26792661-36FF-5FED-454B-F4CA44D945F3}"/>
              </a:ext>
            </a:extLst>
          </p:cNvPr>
          <p:cNvPicPr>
            <a:picLocks noChangeAspect="1"/>
          </p:cNvPicPr>
          <p:nvPr/>
        </p:nvPicPr>
        <p:blipFill rotWithShape="1">
          <a:blip r:embed="rId7"/>
          <a:srcRect l="39844" t="14026" r="40547" b="9935"/>
          <a:stretch/>
        </p:blipFill>
        <p:spPr>
          <a:xfrm>
            <a:off x="9303221" y="1166955"/>
            <a:ext cx="2390775" cy="5214796"/>
          </a:xfrm>
          <a:prstGeom prst="rect">
            <a:avLst/>
          </a:prstGeom>
        </p:spPr>
      </p:pic>
    </p:spTree>
    <p:extLst>
      <p:ext uri="{BB962C8B-B14F-4D97-AF65-F5344CB8AC3E}">
        <p14:creationId xmlns:p14="http://schemas.microsoft.com/office/powerpoint/2010/main" val="256332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A picture containing graphical user interface&#10;&#10;Description automatically generated">
            <a:extLst>
              <a:ext uri="{FF2B5EF4-FFF2-40B4-BE49-F238E27FC236}">
                <a16:creationId xmlns:a16="http://schemas.microsoft.com/office/drawing/2014/main" id="{D1265BDE-0CE3-872B-137E-249962E1ADB1}"/>
              </a:ext>
            </a:extLst>
          </p:cNvPr>
          <p:cNvPicPr>
            <a:picLocks noGrp="1" noChangeAspect="1"/>
          </p:cNvPicPr>
          <p:nvPr>
            <p:ph idx="1"/>
          </p:nvPr>
        </p:nvPicPr>
        <p:blipFill>
          <a:blip r:embed="rId3"/>
          <a:stretch>
            <a:fillRect/>
          </a:stretch>
        </p:blipFill>
        <p:spPr>
          <a:xfrm>
            <a:off x="166881" y="1825157"/>
            <a:ext cx="5088025" cy="3322847"/>
          </a:xfrm>
        </p:spPr>
      </p:pic>
      <p:sp>
        <p:nvSpPr>
          <p:cNvPr id="45" name="Slide Number Placeholder 1">
            <a:extLst>
              <a:ext uri="{FF2B5EF4-FFF2-40B4-BE49-F238E27FC236}">
                <a16:creationId xmlns:a16="http://schemas.microsoft.com/office/drawing/2014/main" id="{BA03EF3C-1E9A-56B0-3176-29DEEC13D89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15</a:t>
            </a:fld>
            <a:endParaRPr lang="en-US" noProof="0"/>
          </a:p>
        </p:txBody>
      </p:sp>
      <p:pic>
        <p:nvPicPr>
          <p:cNvPr id="30" name="Picture Placeholder 29" descr="Graphical user interface&#10;&#10;Description automatically generated with medium confidence">
            <a:extLst>
              <a:ext uri="{FF2B5EF4-FFF2-40B4-BE49-F238E27FC236}">
                <a16:creationId xmlns:a16="http://schemas.microsoft.com/office/drawing/2014/main" id="{43B1CF86-7C2F-7CCF-5F30-3EBD66007F27}"/>
              </a:ext>
            </a:extLst>
          </p:cNvPr>
          <p:cNvPicPr>
            <a:picLocks noGrp="1" noChangeAspect="1"/>
          </p:cNvPicPr>
          <p:nvPr>
            <p:ph type="pic" sz="quarter" idx="13"/>
          </p:nvPr>
        </p:nvPicPr>
        <p:blipFill rotWithShape="1">
          <a:blip r:embed="rId4"/>
          <a:srcRect l="16095" t="-1" r="26575" b="-11653"/>
          <a:stretch/>
        </p:blipFill>
        <p:spPr>
          <a:xfrm>
            <a:off x="5225018" y="2084"/>
            <a:ext cx="6966982" cy="6453655"/>
          </a:xfrm>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499595"/>
            <a:ext cx="4937211" cy="1325563"/>
          </a:xfrm>
        </p:spPr>
        <p:txBody>
          <a:bodyPr anchor="ctr">
            <a:normAutofit/>
          </a:bodyPr>
          <a:lstStyle/>
          <a:p>
            <a:r>
              <a:rPr lang="en-US" dirty="0"/>
              <a:t>Technologies</a:t>
            </a:r>
          </a:p>
        </p:txBody>
      </p:sp>
      <p:sp>
        <p:nvSpPr>
          <p:cNvPr id="4" name="Slide Number Placeholder 3" hidden="1">
            <a:extLst>
              <a:ext uri="{FF2B5EF4-FFF2-40B4-BE49-F238E27FC236}">
                <a16:creationId xmlns:a16="http://schemas.microsoft.com/office/drawing/2014/main" id="{CA1C0347-C2C9-46A2-B7A6-9653B525F7DD}"/>
              </a:ext>
            </a:extLst>
          </p:cNvPr>
          <p:cNvSpPr>
            <a:spLocks noGrp="1"/>
          </p:cNvSpPr>
          <p:nvPr>
            <p:ph type="sldNum" sz="quarter" idx="4294967295"/>
          </p:nvPr>
        </p:nvSpPr>
        <p:spPr>
          <a:xfrm>
            <a:off x="11363696" y="6455739"/>
            <a:ext cx="294460" cy="187367"/>
          </a:xfrm>
        </p:spPr>
        <p:txBody>
          <a:bodyPr anchor="ctr">
            <a:normAutofit/>
          </a:bodyPr>
          <a:lstStyle/>
          <a:p>
            <a:pPr>
              <a:lnSpc>
                <a:spcPct val="90000"/>
              </a:lnSpc>
              <a:spcAft>
                <a:spcPts val="600"/>
              </a:spcAft>
            </a:pPr>
            <a:fld id="{9EC71654-96A5-4280-94F3-931C61A9F92C}" type="slidenum">
              <a:rPr lang="en-US" sz="600" smtClean="0"/>
              <a:pPr>
                <a:lnSpc>
                  <a:spcPct val="90000"/>
                </a:lnSpc>
                <a:spcAft>
                  <a:spcPts val="600"/>
                </a:spcAft>
              </a:pPr>
              <a:t>15</a:t>
            </a:fld>
            <a:endParaRPr lang="en-US" sz="600"/>
          </a:p>
        </p:txBody>
      </p:sp>
    </p:spTree>
    <p:extLst>
      <p:ext uri="{BB962C8B-B14F-4D97-AF65-F5344CB8AC3E}">
        <p14:creationId xmlns:p14="http://schemas.microsoft.com/office/powerpoint/2010/main" val="207032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16</a:t>
            </a:fld>
            <a:endParaRPr lang="en-US"/>
          </a:p>
        </p:txBody>
      </p:sp>
      <p:pic>
        <p:nvPicPr>
          <p:cNvPr id="5" name="Video 4">
            <a:extLst>
              <a:ext uri="{FF2B5EF4-FFF2-40B4-BE49-F238E27FC236}">
                <a16:creationId xmlns:a16="http://schemas.microsoft.com/office/drawing/2014/main" id="{8CEF130B-3E0C-C138-0D76-1C7C35C38A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8149" r="1" b="10677"/>
          <a:stretch/>
        </p:blipFill>
        <p:spPr>
          <a:xfrm>
            <a:off x="515938" y="1825625"/>
            <a:ext cx="10837862" cy="4351338"/>
          </a:xfrm>
          <a:prstGeom prst="rect">
            <a:avLst/>
          </a:prstGeom>
          <a:noFill/>
        </p:spPr>
      </p:pic>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46621"/>
            <a:ext cx="11150600" cy="920336"/>
          </a:xfrm>
        </p:spPr>
        <p:txBody>
          <a:bodyPr anchor="b">
            <a:normAutofit/>
          </a:bodyPr>
          <a:lstStyle/>
          <a:p>
            <a:r>
              <a:rPr lang="en-US" dirty="0"/>
              <a:t>Architecture Diagram</a:t>
            </a:r>
          </a:p>
        </p:txBody>
      </p:sp>
    </p:spTree>
    <p:extLst>
      <p:ext uri="{BB962C8B-B14F-4D97-AF65-F5344CB8AC3E}">
        <p14:creationId xmlns:p14="http://schemas.microsoft.com/office/powerpoint/2010/main" val="116993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17</a:t>
            </a:fld>
            <a:endParaRPr lang="en-US"/>
          </a:p>
        </p:txBody>
      </p:sp>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46621"/>
            <a:ext cx="11150600" cy="920336"/>
          </a:xfrm>
        </p:spPr>
        <p:txBody>
          <a:bodyPr anchor="b">
            <a:normAutofit/>
          </a:bodyPr>
          <a:lstStyle/>
          <a:p>
            <a:r>
              <a:rPr lang="en-US" dirty="0"/>
              <a:t>Conceptual Architecture Diagram</a:t>
            </a:r>
          </a:p>
        </p:txBody>
      </p:sp>
      <p:pic>
        <p:nvPicPr>
          <p:cNvPr id="5" name="Picture 4" descr="Diagram&#10;&#10;Description automatically generated">
            <a:extLst>
              <a:ext uri="{FF2B5EF4-FFF2-40B4-BE49-F238E27FC236}">
                <a16:creationId xmlns:a16="http://schemas.microsoft.com/office/drawing/2014/main" id="{05753F4F-FA3B-96B7-DC3D-31027BB6349F}"/>
              </a:ext>
            </a:extLst>
          </p:cNvPr>
          <p:cNvPicPr>
            <a:picLocks noChangeAspect="1"/>
          </p:cNvPicPr>
          <p:nvPr/>
        </p:nvPicPr>
        <p:blipFill>
          <a:blip r:embed="rId3"/>
          <a:stretch>
            <a:fillRect/>
          </a:stretch>
        </p:blipFill>
        <p:spPr>
          <a:xfrm>
            <a:off x="2343150" y="1166956"/>
            <a:ext cx="8255366" cy="5691043"/>
          </a:xfrm>
          <a:prstGeom prst="rect">
            <a:avLst/>
          </a:prstGeom>
        </p:spPr>
      </p:pic>
    </p:spTree>
    <p:extLst>
      <p:ext uri="{BB962C8B-B14F-4D97-AF65-F5344CB8AC3E}">
        <p14:creationId xmlns:p14="http://schemas.microsoft.com/office/powerpoint/2010/main" val="3556691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18</a:t>
            </a:fld>
            <a:endParaRPr lang="en-US"/>
          </a:p>
        </p:txBody>
      </p:sp>
      <p:pic>
        <p:nvPicPr>
          <p:cNvPr id="6" name="Picture 5" descr="Diagram&#10;&#10;Description automatically generated">
            <a:extLst>
              <a:ext uri="{FF2B5EF4-FFF2-40B4-BE49-F238E27FC236}">
                <a16:creationId xmlns:a16="http://schemas.microsoft.com/office/drawing/2014/main" id="{A2CF2FAD-E61F-A9D7-E4F5-FF422806C86D}"/>
              </a:ext>
            </a:extLst>
          </p:cNvPr>
          <p:cNvPicPr>
            <a:picLocks noChangeAspect="1"/>
          </p:cNvPicPr>
          <p:nvPr/>
        </p:nvPicPr>
        <p:blipFill>
          <a:blip r:embed="rId3"/>
          <a:stretch>
            <a:fillRect/>
          </a:stretch>
        </p:blipFill>
        <p:spPr>
          <a:xfrm>
            <a:off x="3819525" y="1245144"/>
            <a:ext cx="4142934" cy="5397961"/>
          </a:xfrm>
          <a:prstGeom prst="rect">
            <a:avLst/>
          </a:prstGeom>
          <a:noFill/>
        </p:spPr>
      </p:pic>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46621"/>
            <a:ext cx="11150600" cy="920336"/>
          </a:xfrm>
        </p:spPr>
        <p:txBody>
          <a:bodyPr anchor="b">
            <a:normAutofit/>
          </a:bodyPr>
          <a:lstStyle/>
          <a:p>
            <a:r>
              <a:rPr lang="en-US" dirty="0"/>
              <a:t>Sequence Architecture Diagram</a:t>
            </a:r>
          </a:p>
        </p:txBody>
      </p:sp>
    </p:spTree>
    <p:extLst>
      <p:ext uri="{BB962C8B-B14F-4D97-AF65-F5344CB8AC3E}">
        <p14:creationId xmlns:p14="http://schemas.microsoft.com/office/powerpoint/2010/main" val="976284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19</a:t>
            </a:fld>
            <a:endParaRPr lang="en-US"/>
          </a:p>
        </p:txBody>
      </p:sp>
      <p:pic>
        <p:nvPicPr>
          <p:cNvPr id="5" name="Picture 4" descr="Graphical user interface&#10;&#10;Description automatically generated">
            <a:extLst>
              <a:ext uri="{FF2B5EF4-FFF2-40B4-BE49-F238E27FC236}">
                <a16:creationId xmlns:a16="http://schemas.microsoft.com/office/drawing/2014/main" id="{483C2E14-370A-5B1A-D77F-BE9EECBF8C3A}"/>
              </a:ext>
            </a:extLst>
          </p:cNvPr>
          <p:cNvPicPr>
            <a:picLocks noChangeAspect="1"/>
          </p:cNvPicPr>
          <p:nvPr/>
        </p:nvPicPr>
        <p:blipFill>
          <a:blip r:embed="rId3"/>
          <a:stretch>
            <a:fillRect/>
          </a:stretch>
        </p:blipFill>
        <p:spPr>
          <a:xfrm>
            <a:off x="2442258" y="1349257"/>
            <a:ext cx="7141580" cy="5356185"/>
          </a:xfrm>
          <a:prstGeom prst="rect">
            <a:avLst/>
          </a:prstGeom>
          <a:noFill/>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p:spPr>
        <p:txBody>
          <a:bodyPr anchor="b">
            <a:normAutofit/>
          </a:bodyPr>
          <a:lstStyle/>
          <a:p>
            <a:r>
              <a:rPr lang="en-US" dirty="0"/>
              <a:t>Product backlog</a:t>
            </a:r>
          </a:p>
        </p:txBody>
      </p:sp>
    </p:spTree>
    <p:extLst>
      <p:ext uri="{BB962C8B-B14F-4D97-AF65-F5344CB8AC3E}">
        <p14:creationId xmlns:p14="http://schemas.microsoft.com/office/powerpoint/2010/main" val="2882253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499595"/>
            <a:ext cx="4937211" cy="1325563"/>
          </a:xfrm>
        </p:spPr>
        <p:txBody>
          <a:bodyPr anchor="ctr">
            <a:normAutofit/>
          </a:bodyPr>
          <a:lstStyle/>
          <a:p>
            <a:r>
              <a:rPr lang="en-US" dirty="0"/>
              <a:t>Agenda</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0" y="1825625"/>
            <a:ext cx="4914189" cy="4351338"/>
          </a:xfrm>
        </p:spPr>
        <p:txBody>
          <a:bodyPr>
            <a:normAutofit/>
          </a:bodyPr>
          <a:lstStyle/>
          <a:p>
            <a:r>
              <a:rPr lang="en-US" sz="1700" dirty="0"/>
              <a:t>The objective of this meeting is to understand how we’re tracking towards our deadlines, align on progress, address roadblocks, and sync on the next steps as they pertain to develop. </a:t>
            </a:r>
          </a:p>
          <a:p>
            <a:r>
              <a:rPr lang="en-US" sz="1700" dirty="0"/>
              <a:t>Discussion on timely submission. Marking the important dates. Add dates to a shared calendar  </a:t>
            </a:r>
          </a:p>
          <a:p>
            <a:r>
              <a:rPr lang="en-US" sz="1700" dirty="0"/>
              <a:t>Discussion on presentation topics and iterative updating the presentation. </a:t>
            </a:r>
          </a:p>
          <a:p>
            <a:r>
              <a:rPr lang="en-US" sz="1700" dirty="0"/>
              <a:t>Confirm client requirements i.e., Think and study through personas, all the things that would be needed in our project from client’s point of view. </a:t>
            </a:r>
          </a:p>
          <a:p>
            <a:r>
              <a:rPr lang="en-US" sz="1700" dirty="0"/>
              <a:t>Discuss the risks. </a:t>
            </a:r>
          </a:p>
          <a:p>
            <a:r>
              <a:rPr lang="en-US" sz="1700" dirty="0"/>
              <a:t>Interaction, attendance, co-operation, teamwork, attention from each team member is needed to make the project success.</a:t>
            </a:r>
          </a:p>
          <a:p>
            <a:pPr marL="0" indent="0">
              <a:buNone/>
            </a:pPr>
            <a:endParaRPr lang="en-US" sz="17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a:t>
            </a:fld>
            <a:endParaRPr lang="en-US"/>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r="8503" b="3"/>
          <a:stretch/>
        </p:blipFill>
        <p:spPr>
          <a:xfrm>
            <a:off x="5455212" y="988536"/>
            <a:ext cx="4884848" cy="4884848"/>
          </a:xfrm>
          <a:noFill/>
        </p:spPr>
      </p:pic>
    </p:spTree>
    <p:extLst>
      <p:ext uri="{BB962C8B-B14F-4D97-AF65-F5344CB8AC3E}">
        <p14:creationId xmlns:p14="http://schemas.microsoft.com/office/powerpoint/2010/main" val="433561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20</a:t>
            </a:fld>
            <a:endParaRPr lang="en-US"/>
          </a:p>
        </p:txBody>
      </p:sp>
      <p:pic>
        <p:nvPicPr>
          <p:cNvPr id="23" name="Picture 22">
            <a:extLst>
              <a:ext uri="{FF2B5EF4-FFF2-40B4-BE49-F238E27FC236}">
                <a16:creationId xmlns:a16="http://schemas.microsoft.com/office/drawing/2014/main" id="{D2352DB1-D807-27AF-6281-DE6D94C679AF}"/>
              </a:ext>
            </a:extLst>
          </p:cNvPr>
          <p:cNvPicPr>
            <a:picLocks noChangeAspect="1"/>
          </p:cNvPicPr>
          <p:nvPr/>
        </p:nvPicPr>
        <p:blipFill>
          <a:blip r:embed="rId3"/>
          <a:stretch>
            <a:fillRect/>
          </a:stretch>
        </p:blipFill>
        <p:spPr>
          <a:xfrm>
            <a:off x="3103375" y="4351933"/>
            <a:ext cx="7212199" cy="1923948"/>
          </a:xfrm>
          <a:prstGeom prst="rect">
            <a:avLst/>
          </a:prstGeom>
          <a:noFill/>
        </p:spPr>
      </p:pic>
      <p:pic>
        <p:nvPicPr>
          <p:cNvPr id="21" name="Picture 20">
            <a:extLst>
              <a:ext uri="{FF2B5EF4-FFF2-40B4-BE49-F238E27FC236}">
                <a16:creationId xmlns:a16="http://schemas.microsoft.com/office/drawing/2014/main" id="{C441A5CF-6907-2766-3641-01097DD49F9C}"/>
              </a:ext>
            </a:extLst>
          </p:cNvPr>
          <p:cNvPicPr>
            <a:picLocks noChangeAspect="1"/>
          </p:cNvPicPr>
          <p:nvPr/>
        </p:nvPicPr>
        <p:blipFill>
          <a:blip r:embed="rId4"/>
          <a:stretch>
            <a:fillRect/>
          </a:stretch>
        </p:blipFill>
        <p:spPr>
          <a:xfrm>
            <a:off x="3103375" y="1166957"/>
            <a:ext cx="7212199" cy="3111907"/>
          </a:xfrm>
          <a:prstGeom prst="rect">
            <a:avLst/>
          </a:prstGeom>
          <a:noFill/>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p:spPr>
        <p:txBody>
          <a:bodyPr anchor="b">
            <a:normAutofit/>
          </a:bodyPr>
          <a:lstStyle/>
          <a:p>
            <a:r>
              <a:rPr lang="en-US" dirty="0"/>
              <a:t>Product backlog</a:t>
            </a:r>
          </a:p>
        </p:txBody>
      </p:sp>
    </p:spTree>
    <p:extLst>
      <p:ext uri="{BB962C8B-B14F-4D97-AF65-F5344CB8AC3E}">
        <p14:creationId xmlns:p14="http://schemas.microsoft.com/office/powerpoint/2010/main" val="134923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838198" y="244902"/>
            <a:ext cx="10515600" cy="940181"/>
          </a:xfrm>
        </p:spPr>
        <p:txBody>
          <a:bodyPr anchor="b">
            <a:normAutofit/>
          </a:bodyPr>
          <a:lstStyle/>
          <a:p>
            <a:r>
              <a:rPr lang="en-US" dirty="0"/>
              <a:t>Acceptance Criteria &amp; User stories </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21</a:t>
            </a:fld>
            <a:endParaRPr lang="en-US"/>
          </a:p>
        </p:txBody>
      </p:sp>
      <p:pic>
        <p:nvPicPr>
          <p:cNvPr id="5" name="Picture 4">
            <a:extLst>
              <a:ext uri="{FF2B5EF4-FFF2-40B4-BE49-F238E27FC236}">
                <a16:creationId xmlns:a16="http://schemas.microsoft.com/office/drawing/2014/main" id="{66C85348-501C-548C-0D7A-65966EDACCB0}"/>
              </a:ext>
            </a:extLst>
          </p:cNvPr>
          <p:cNvPicPr>
            <a:picLocks noChangeAspect="1"/>
          </p:cNvPicPr>
          <p:nvPr/>
        </p:nvPicPr>
        <p:blipFill>
          <a:blip r:embed="rId3"/>
          <a:stretch>
            <a:fillRect/>
          </a:stretch>
        </p:blipFill>
        <p:spPr>
          <a:xfrm>
            <a:off x="1592188" y="1185083"/>
            <a:ext cx="9007621" cy="480102"/>
          </a:xfrm>
          <a:prstGeom prst="rect">
            <a:avLst/>
          </a:prstGeom>
        </p:spPr>
      </p:pic>
      <p:pic>
        <p:nvPicPr>
          <p:cNvPr id="7" name="Picture 6">
            <a:extLst>
              <a:ext uri="{FF2B5EF4-FFF2-40B4-BE49-F238E27FC236}">
                <a16:creationId xmlns:a16="http://schemas.microsoft.com/office/drawing/2014/main" id="{0F90666E-5969-27E4-B34C-89461C8C7DB7}"/>
              </a:ext>
            </a:extLst>
          </p:cNvPr>
          <p:cNvPicPr>
            <a:picLocks noChangeAspect="1"/>
          </p:cNvPicPr>
          <p:nvPr/>
        </p:nvPicPr>
        <p:blipFill>
          <a:blip r:embed="rId4"/>
          <a:stretch>
            <a:fillRect/>
          </a:stretch>
        </p:blipFill>
        <p:spPr>
          <a:xfrm>
            <a:off x="1592188" y="1664214"/>
            <a:ext cx="9007621" cy="1882303"/>
          </a:xfrm>
          <a:prstGeom prst="rect">
            <a:avLst/>
          </a:prstGeom>
        </p:spPr>
      </p:pic>
      <p:pic>
        <p:nvPicPr>
          <p:cNvPr id="9" name="Picture 8">
            <a:extLst>
              <a:ext uri="{FF2B5EF4-FFF2-40B4-BE49-F238E27FC236}">
                <a16:creationId xmlns:a16="http://schemas.microsoft.com/office/drawing/2014/main" id="{D47ECDC4-8ABE-D5F6-2739-9FFA6297118E}"/>
              </a:ext>
            </a:extLst>
          </p:cNvPr>
          <p:cNvPicPr>
            <a:picLocks noChangeAspect="1"/>
          </p:cNvPicPr>
          <p:nvPr/>
        </p:nvPicPr>
        <p:blipFill>
          <a:blip r:embed="rId5"/>
          <a:stretch>
            <a:fillRect/>
          </a:stretch>
        </p:blipFill>
        <p:spPr>
          <a:xfrm>
            <a:off x="1592969" y="3718327"/>
            <a:ext cx="9006840" cy="2924779"/>
          </a:xfrm>
          <a:prstGeom prst="rect">
            <a:avLst/>
          </a:prstGeom>
        </p:spPr>
      </p:pic>
    </p:spTree>
    <p:extLst>
      <p:ext uri="{BB962C8B-B14F-4D97-AF65-F5344CB8AC3E}">
        <p14:creationId xmlns:p14="http://schemas.microsoft.com/office/powerpoint/2010/main" val="2796313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838198" y="244902"/>
            <a:ext cx="10515600" cy="940181"/>
          </a:xfrm>
        </p:spPr>
        <p:txBody>
          <a:bodyPr anchor="b">
            <a:normAutofit/>
          </a:bodyPr>
          <a:lstStyle/>
          <a:p>
            <a:r>
              <a:rPr lang="en-US" dirty="0"/>
              <a:t>Acceptance Criteria &amp; User stories </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22</a:t>
            </a:fld>
            <a:endParaRPr lang="en-US"/>
          </a:p>
        </p:txBody>
      </p:sp>
      <p:pic>
        <p:nvPicPr>
          <p:cNvPr id="5" name="Picture 4">
            <a:extLst>
              <a:ext uri="{FF2B5EF4-FFF2-40B4-BE49-F238E27FC236}">
                <a16:creationId xmlns:a16="http://schemas.microsoft.com/office/drawing/2014/main" id="{66C85348-501C-548C-0D7A-65966EDACCB0}"/>
              </a:ext>
            </a:extLst>
          </p:cNvPr>
          <p:cNvPicPr>
            <a:picLocks noChangeAspect="1"/>
          </p:cNvPicPr>
          <p:nvPr/>
        </p:nvPicPr>
        <p:blipFill>
          <a:blip r:embed="rId3"/>
          <a:stretch>
            <a:fillRect/>
          </a:stretch>
        </p:blipFill>
        <p:spPr>
          <a:xfrm>
            <a:off x="1592188" y="1185083"/>
            <a:ext cx="9007621" cy="480102"/>
          </a:xfrm>
          <a:prstGeom prst="rect">
            <a:avLst/>
          </a:prstGeom>
        </p:spPr>
      </p:pic>
      <p:pic>
        <p:nvPicPr>
          <p:cNvPr id="6" name="Picture 5">
            <a:extLst>
              <a:ext uri="{FF2B5EF4-FFF2-40B4-BE49-F238E27FC236}">
                <a16:creationId xmlns:a16="http://schemas.microsoft.com/office/drawing/2014/main" id="{C59F8C92-8774-0D0B-7388-7CFCD79B330A}"/>
              </a:ext>
            </a:extLst>
          </p:cNvPr>
          <p:cNvPicPr>
            <a:picLocks noChangeAspect="1"/>
          </p:cNvPicPr>
          <p:nvPr/>
        </p:nvPicPr>
        <p:blipFill rotWithShape="1">
          <a:blip r:embed="rId4"/>
          <a:srcRect l="3171" t="467" r="356" b="-467"/>
          <a:stretch/>
        </p:blipFill>
        <p:spPr>
          <a:xfrm>
            <a:off x="1592188" y="1848017"/>
            <a:ext cx="9072936" cy="4925718"/>
          </a:xfrm>
          <a:prstGeom prst="rect">
            <a:avLst/>
          </a:prstGeom>
        </p:spPr>
      </p:pic>
    </p:spTree>
    <p:extLst>
      <p:ext uri="{BB962C8B-B14F-4D97-AF65-F5344CB8AC3E}">
        <p14:creationId xmlns:p14="http://schemas.microsoft.com/office/powerpoint/2010/main" val="3679100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822955" y="217977"/>
            <a:ext cx="10515600" cy="634577"/>
          </a:xfrm>
        </p:spPr>
        <p:txBody>
          <a:bodyPr anchor="b">
            <a:normAutofit fontScale="90000"/>
          </a:bodyPr>
          <a:lstStyle/>
          <a:p>
            <a:r>
              <a:rPr lang="en-US" dirty="0"/>
              <a:t>Acceptance Criteria &amp; User stories </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23</a:t>
            </a:fld>
            <a:endParaRPr lang="en-US"/>
          </a:p>
        </p:txBody>
      </p:sp>
      <p:pic>
        <p:nvPicPr>
          <p:cNvPr id="5" name="Picture 4">
            <a:extLst>
              <a:ext uri="{FF2B5EF4-FFF2-40B4-BE49-F238E27FC236}">
                <a16:creationId xmlns:a16="http://schemas.microsoft.com/office/drawing/2014/main" id="{66C85348-501C-548C-0D7A-65966EDACCB0}"/>
              </a:ext>
            </a:extLst>
          </p:cNvPr>
          <p:cNvPicPr>
            <a:picLocks noChangeAspect="1"/>
          </p:cNvPicPr>
          <p:nvPr/>
        </p:nvPicPr>
        <p:blipFill>
          <a:blip r:embed="rId3"/>
          <a:stretch>
            <a:fillRect/>
          </a:stretch>
        </p:blipFill>
        <p:spPr>
          <a:xfrm>
            <a:off x="1592187" y="852554"/>
            <a:ext cx="9007621" cy="480102"/>
          </a:xfrm>
          <a:prstGeom prst="rect">
            <a:avLst/>
          </a:prstGeom>
        </p:spPr>
      </p:pic>
      <p:pic>
        <p:nvPicPr>
          <p:cNvPr id="7" name="Picture 6">
            <a:extLst>
              <a:ext uri="{FF2B5EF4-FFF2-40B4-BE49-F238E27FC236}">
                <a16:creationId xmlns:a16="http://schemas.microsoft.com/office/drawing/2014/main" id="{1BBF18B7-EB2A-ADA1-0F08-56C67AD205FB}"/>
              </a:ext>
            </a:extLst>
          </p:cNvPr>
          <p:cNvPicPr>
            <a:picLocks noChangeAspect="1"/>
          </p:cNvPicPr>
          <p:nvPr/>
        </p:nvPicPr>
        <p:blipFill>
          <a:blip r:embed="rId4"/>
          <a:stretch>
            <a:fillRect/>
          </a:stretch>
        </p:blipFill>
        <p:spPr>
          <a:xfrm>
            <a:off x="1592187" y="1332656"/>
            <a:ext cx="9007621" cy="990686"/>
          </a:xfrm>
          <a:prstGeom prst="rect">
            <a:avLst/>
          </a:prstGeom>
        </p:spPr>
      </p:pic>
      <p:pic>
        <p:nvPicPr>
          <p:cNvPr id="9" name="Picture 8">
            <a:extLst>
              <a:ext uri="{FF2B5EF4-FFF2-40B4-BE49-F238E27FC236}">
                <a16:creationId xmlns:a16="http://schemas.microsoft.com/office/drawing/2014/main" id="{ACB02445-8995-DBE3-F610-57B1408F9748}"/>
              </a:ext>
            </a:extLst>
          </p:cNvPr>
          <p:cNvPicPr>
            <a:picLocks noChangeAspect="1"/>
          </p:cNvPicPr>
          <p:nvPr/>
        </p:nvPicPr>
        <p:blipFill rotWithShape="1">
          <a:blip r:embed="rId5"/>
          <a:srcRect b="19000"/>
          <a:stretch/>
        </p:blipFill>
        <p:spPr>
          <a:xfrm>
            <a:off x="1592418" y="2424934"/>
            <a:ext cx="9007390" cy="4030805"/>
          </a:xfrm>
          <a:prstGeom prst="rect">
            <a:avLst/>
          </a:prstGeom>
        </p:spPr>
      </p:pic>
    </p:spTree>
    <p:extLst>
      <p:ext uri="{BB962C8B-B14F-4D97-AF65-F5344CB8AC3E}">
        <p14:creationId xmlns:p14="http://schemas.microsoft.com/office/powerpoint/2010/main" val="2375813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822955" y="217977"/>
            <a:ext cx="10515600" cy="634577"/>
          </a:xfrm>
        </p:spPr>
        <p:txBody>
          <a:bodyPr anchor="b">
            <a:normAutofit fontScale="90000"/>
          </a:bodyPr>
          <a:lstStyle/>
          <a:p>
            <a:r>
              <a:rPr lang="en-US" dirty="0"/>
              <a:t>Acceptance Criteria &amp; User stories </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24</a:t>
            </a:fld>
            <a:endParaRPr lang="en-US"/>
          </a:p>
        </p:txBody>
      </p:sp>
      <p:pic>
        <p:nvPicPr>
          <p:cNvPr id="5" name="Picture 4">
            <a:extLst>
              <a:ext uri="{FF2B5EF4-FFF2-40B4-BE49-F238E27FC236}">
                <a16:creationId xmlns:a16="http://schemas.microsoft.com/office/drawing/2014/main" id="{66C85348-501C-548C-0D7A-65966EDACCB0}"/>
              </a:ext>
            </a:extLst>
          </p:cNvPr>
          <p:cNvPicPr>
            <a:picLocks noChangeAspect="1"/>
          </p:cNvPicPr>
          <p:nvPr/>
        </p:nvPicPr>
        <p:blipFill>
          <a:blip r:embed="rId3"/>
          <a:stretch>
            <a:fillRect/>
          </a:stretch>
        </p:blipFill>
        <p:spPr>
          <a:xfrm>
            <a:off x="1592187" y="852554"/>
            <a:ext cx="9007621" cy="480102"/>
          </a:xfrm>
          <a:prstGeom prst="rect">
            <a:avLst/>
          </a:prstGeom>
        </p:spPr>
      </p:pic>
      <p:pic>
        <p:nvPicPr>
          <p:cNvPr id="6" name="Picture 5">
            <a:extLst>
              <a:ext uri="{FF2B5EF4-FFF2-40B4-BE49-F238E27FC236}">
                <a16:creationId xmlns:a16="http://schemas.microsoft.com/office/drawing/2014/main" id="{4C407302-E258-D2F6-5987-6DA780337C38}"/>
              </a:ext>
            </a:extLst>
          </p:cNvPr>
          <p:cNvPicPr>
            <a:picLocks noChangeAspect="1"/>
          </p:cNvPicPr>
          <p:nvPr/>
        </p:nvPicPr>
        <p:blipFill>
          <a:blip r:embed="rId4"/>
          <a:stretch>
            <a:fillRect/>
          </a:stretch>
        </p:blipFill>
        <p:spPr>
          <a:xfrm>
            <a:off x="1607429" y="1334655"/>
            <a:ext cx="8992379" cy="5121084"/>
          </a:xfrm>
          <a:prstGeom prst="rect">
            <a:avLst/>
          </a:prstGeom>
        </p:spPr>
      </p:pic>
    </p:spTree>
    <p:extLst>
      <p:ext uri="{BB962C8B-B14F-4D97-AF65-F5344CB8AC3E}">
        <p14:creationId xmlns:p14="http://schemas.microsoft.com/office/powerpoint/2010/main" val="1369424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25</a:t>
            </a:fld>
            <a:endParaRPr lang="en-US"/>
          </a:p>
        </p:txBody>
      </p:sp>
      <p:pic>
        <p:nvPicPr>
          <p:cNvPr id="21" name="Content Placeholder 20">
            <a:extLst>
              <a:ext uri="{FF2B5EF4-FFF2-40B4-BE49-F238E27FC236}">
                <a16:creationId xmlns:a16="http://schemas.microsoft.com/office/drawing/2014/main" id="{6C86CD90-E58D-4FD8-4CE1-63BAD61E3809}"/>
              </a:ext>
            </a:extLst>
          </p:cNvPr>
          <p:cNvPicPr>
            <a:picLocks noGrp="1" noChangeAspect="1"/>
          </p:cNvPicPr>
          <p:nvPr>
            <p:ph idx="1"/>
          </p:nvPr>
        </p:nvPicPr>
        <p:blipFill>
          <a:blip r:embed="rId3"/>
          <a:stretch>
            <a:fillRect/>
          </a:stretch>
        </p:blipFill>
        <p:spPr>
          <a:xfrm>
            <a:off x="320745" y="1524000"/>
            <a:ext cx="11540985" cy="3952875"/>
          </a:xfrm>
          <a:noFill/>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p:spPr>
        <p:txBody>
          <a:bodyPr anchor="b">
            <a:normAutofit/>
          </a:bodyPr>
          <a:lstStyle/>
          <a:p>
            <a:r>
              <a:rPr lang="en-US" dirty="0"/>
              <a:t>Test Cases</a:t>
            </a:r>
          </a:p>
        </p:txBody>
      </p:sp>
    </p:spTree>
    <p:extLst>
      <p:ext uri="{BB962C8B-B14F-4D97-AF65-F5344CB8AC3E}">
        <p14:creationId xmlns:p14="http://schemas.microsoft.com/office/powerpoint/2010/main" val="850429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2D9ADC-9B48-63A5-2F2A-034E05978D81}"/>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26</a:t>
            </a:fld>
            <a:endParaRPr lang="en-US" noProof="0"/>
          </a:p>
        </p:txBody>
      </p:sp>
      <p:pic>
        <p:nvPicPr>
          <p:cNvPr id="8" name="Picture 7" descr="Text&#10;&#10;Description automatically generated">
            <a:extLst>
              <a:ext uri="{FF2B5EF4-FFF2-40B4-BE49-F238E27FC236}">
                <a16:creationId xmlns:a16="http://schemas.microsoft.com/office/drawing/2014/main" id="{5B1B3CB6-5C83-4768-C50E-79EB2AEA15ED}"/>
              </a:ext>
            </a:extLst>
          </p:cNvPr>
          <p:cNvPicPr>
            <a:picLocks noChangeAspect="1"/>
          </p:cNvPicPr>
          <p:nvPr/>
        </p:nvPicPr>
        <p:blipFill>
          <a:blip r:embed="rId2"/>
          <a:stretch>
            <a:fillRect/>
          </a:stretch>
        </p:blipFill>
        <p:spPr>
          <a:xfrm>
            <a:off x="309072" y="2138425"/>
            <a:ext cx="5710729" cy="3243199"/>
          </a:xfrm>
          <a:prstGeom prst="rect">
            <a:avLst/>
          </a:prstGeom>
          <a:noFill/>
        </p:spPr>
      </p:pic>
      <p:pic>
        <p:nvPicPr>
          <p:cNvPr id="6" name="Content Placeholder 5" descr="Graphical user interface, text, application, email&#10;&#10;Description automatically generated">
            <a:extLst>
              <a:ext uri="{FF2B5EF4-FFF2-40B4-BE49-F238E27FC236}">
                <a16:creationId xmlns:a16="http://schemas.microsoft.com/office/drawing/2014/main" id="{4D67DBFB-33BC-81E1-1125-6A1F9DA4DCEE}"/>
              </a:ext>
            </a:extLst>
          </p:cNvPr>
          <p:cNvPicPr>
            <a:picLocks noGrp="1" noChangeAspect="1"/>
          </p:cNvPicPr>
          <p:nvPr>
            <p:ph sz="half" idx="2"/>
          </p:nvPr>
        </p:nvPicPr>
        <p:blipFill>
          <a:blip r:embed="rId3"/>
          <a:stretch>
            <a:fillRect/>
          </a:stretch>
        </p:blipFill>
        <p:spPr>
          <a:xfrm>
            <a:off x="6182096" y="2027714"/>
            <a:ext cx="5181600" cy="3756660"/>
          </a:xfrm>
          <a:noFill/>
        </p:spPr>
      </p:pic>
      <p:sp>
        <p:nvSpPr>
          <p:cNvPr id="4" name="Title 3">
            <a:extLst>
              <a:ext uri="{FF2B5EF4-FFF2-40B4-BE49-F238E27FC236}">
                <a16:creationId xmlns:a16="http://schemas.microsoft.com/office/drawing/2014/main" id="{2866AA96-1E44-5BD3-7EB8-376309590AF5}"/>
              </a:ext>
            </a:extLst>
          </p:cNvPr>
          <p:cNvSpPr>
            <a:spLocks noGrp="1"/>
          </p:cNvSpPr>
          <p:nvPr>
            <p:ph type="title"/>
          </p:nvPr>
        </p:nvSpPr>
        <p:spPr>
          <a:xfrm>
            <a:off x="520700" y="436013"/>
            <a:ext cx="11150600" cy="920336"/>
          </a:xfrm>
        </p:spPr>
        <p:txBody>
          <a:bodyPr anchor="b">
            <a:normAutofit/>
          </a:bodyPr>
          <a:lstStyle/>
          <a:p>
            <a:r>
              <a:rPr lang="en-US" dirty="0"/>
              <a:t>Cypress – cucumber Test</a:t>
            </a:r>
          </a:p>
        </p:txBody>
      </p:sp>
    </p:spTree>
    <p:extLst>
      <p:ext uri="{BB962C8B-B14F-4D97-AF65-F5344CB8AC3E}">
        <p14:creationId xmlns:p14="http://schemas.microsoft.com/office/powerpoint/2010/main" val="507150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ctrTitle"/>
          </p:nvPr>
        </p:nvSpPr>
        <p:spPr>
          <a:xfrm>
            <a:off x="6343650" y="2173288"/>
            <a:ext cx="5143500" cy="2090808"/>
          </a:xfrm>
        </p:spPr>
        <p:txBody>
          <a:bodyPr anchor="b">
            <a:normAutofit/>
          </a:bodyPr>
          <a:lstStyle/>
          <a:p>
            <a:r>
              <a:rPr lang="en-US" dirty="0"/>
              <a:t>Sprint backlog</a:t>
            </a:r>
          </a:p>
        </p:txBody>
      </p:sp>
      <p:pic>
        <p:nvPicPr>
          <p:cNvPr id="9" name="Picture 8" descr="A picture containing text&#10;&#10;Description automatically generated">
            <a:extLst>
              <a:ext uri="{FF2B5EF4-FFF2-40B4-BE49-F238E27FC236}">
                <a16:creationId xmlns:a16="http://schemas.microsoft.com/office/drawing/2014/main" id="{BCC136E2-2CE3-95BA-6159-C122DF0AAA46}"/>
              </a:ext>
            </a:extLst>
          </p:cNvPr>
          <p:cNvPicPr>
            <a:picLocks noChangeAspect="1"/>
          </p:cNvPicPr>
          <p:nvPr/>
        </p:nvPicPr>
        <p:blipFill rotWithShape="1">
          <a:blip r:embed="rId3"/>
          <a:srcRect t="3292" r="-1" b="-1"/>
          <a:stretch/>
        </p:blipFill>
        <p:spPr>
          <a:xfrm>
            <a:off x="710812" y="728545"/>
            <a:ext cx="5305661" cy="5305661"/>
          </a:xfrm>
          <a:prstGeom prst="ellipse">
            <a:avLst/>
          </a:prstGeom>
          <a:noFill/>
        </p:spPr>
      </p:pic>
      <p:sp>
        <p:nvSpPr>
          <p:cNvPr id="4" name="Slide Number Placeholder 3" hidden="1">
            <a:extLst>
              <a:ext uri="{FF2B5EF4-FFF2-40B4-BE49-F238E27FC236}">
                <a16:creationId xmlns:a16="http://schemas.microsoft.com/office/drawing/2014/main" id="{CA1C0347-C2C9-46A2-B7A6-9653B525F7DD}"/>
              </a:ext>
            </a:extLst>
          </p:cNvPr>
          <p:cNvSpPr>
            <a:spLocks noGrp="1"/>
          </p:cNvSpPr>
          <p:nvPr>
            <p:ph type="sldNum" sz="quarter" idx="4294967295"/>
          </p:nvPr>
        </p:nvSpPr>
        <p:spPr>
          <a:xfrm>
            <a:off x="11363696" y="6455739"/>
            <a:ext cx="294460" cy="187367"/>
          </a:xfrm>
        </p:spPr>
        <p:txBody>
          <a:bodyPr anchor="ctr">
            <a:normAutofit/>
          </a:bodyPr>
          <a:lstStyle/>
          <a:p>
            <a:pPr>
              <a:lnSpc>
                <a:spcPct val="90000"/>
              </a:lnSpc>
              <a:spcAft>
                <a:spcPts val="600"/>
              </a:spcAft>
            </a:pPr>
            <a:fld id="{9EC71654-96A5-4280-94F3-931C61A9F92C}" type="slidenum">
              <a:rPr lang="en-US" sz="600" smtClean="0"/>
              <a:pPr>
                <a:lnSpc>
                  <a:spcPct val="90000"/>
                </a:lnSpc>
                <a:spcAft>
                  <a:spcPts val="600"/>
                </a:spcAft>
              </a:pPr>
              <a:t>27</a:t>
            </a:fld>
            <a:endParaRPr lang="en-US" sz="600"/>
          </a:p>
        </p:txBody>
      </p:sp>
    </p:spTree>
    <p:extLst>
      <p:ext uri="{BB962C8B-B14F-4D97-AF65-F5344CB8AC3E}">
        <p14:creationId xmlns:p14="http://schemas.microsoft.com/office/powerpoint/2010/main" val="3737075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28</a:t>
            </a:fld>
            <a:endParaRPr lang="en-US"/>
          </a:p>
        </p:txBody>
      </p:sp>
      <p:sp>
        <p:nvSpPr>
          <p:cNvPr id="28" name="Text Placeholder 2">
            <a:extLst>
              <a:ext uri="{FF2B5EF4-FFF2-40B4-BE49-F238E27FC236}">
                <a16:creationId xmlns:a16="http://schemas.microsoft.com/office/drawing/2014/main" id="{648EDA2E-DD81-7474-816C-CCEF20E6B53C}"/>
              </a:ext>
            </a:extLst>
          </p:cNvPr>
          <p:cNvSpPr>
            <a:spLocks noGrp="1"/>
          </p:cNvSpPr>
          <p:nvPr>
            <p:ph type="body" idx="1"/>
          </p:nvPr>
        </p:nvSpPr>
        <p:spPr>
          <a:xfrm>
            <a:off x="3606800" y="1216532"/>
            <a:ext cx="4968875" cy="600075"/>
          </a:xfrm>
        </p:spPr>
        <p:txBody>
          <a:bodyPr/>
          <a:lstStyle/>
          <a:p>
            <a:pPr algn="ctr"/>
            <a:r>
              <a:rPr lang="en-US" dirty="0"/>
              <a:t>Sprint 3</a:t>
            </a:r>
          </a:p>
        </p:txBody>
      </p:sp>
      <p:pic>
        <p:nvPicPr>
          <p:cNvPr id="21" name="Picture 20">
            <a:extLst>
              <a:ext uri="{FF2B5EF4-FFF2-40B4-BE49-F238E27FC236}">
                <a16:creationId xmlns:a16="http://schemas.microsoft.com/office/drawing/2014/main" id="{DC8C203E-67E3-A022-A774-C58DD3500D74}"/>
              </a:ext>
            </a:extLst>
          </p:cNvPr>
          <p:cNvPicPr>
            <a:picLocks noChangeAspect="1"/>
          </p:cNvPicPr>
          <p:nvPr/>
        </p:nvPicPr>
        <p:blipFill>
          <a:blip r:embed="rId3"/>
          <a:stretch>
            <a:fillRect/>
          </a:stretch>
        </p:blipFill>
        <p:spPr>
          <a:xfrm>
            <a:off x="580248" y="2184813"/>
            <a:ext cx="11021980" cy="3902720"/>
          </a:xfrm>
          <a:prstGeom prst="rect">
            <a:avLst/>
          </a:prstGeom>
          <a:noFill/>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p:spPr>
        <p:txBody>
          <a:bodyPr anchor="b">
            <a:normAutofit/>
          </a:bodyPr>
          <a:lstStyle/>
          <a:p>
            <a:r>
              <a:rPr lang="en-US" dirty="0"/>
              <a:t>Sprint backlog</a:t>
            </a:r>
          </a:p>
        </p:txBody>
      </p:sp>
    </p:spTree>
    <p:extLst>
      <p:ext uri="{BB962C8B-B14F-4D97-AF65-F5344CB8AC3E}">
        <p14:creationId xmlns:p14="http://schemas.microsoft.com/office/powerpoint/2010/main" val="4229188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29</a:t>
            </a:fld>
            <a:endParaRPr lang="en-US"/>
          </a:p>
        </p:txBody>
      </p:sp>
      <p:sp>
        <p:nvSpPr>
          <p:cNvPr id="28" name="Text Placeholder 2">
            <a:extLst>
              <a:ext uri="{FF2B5EF4-FFF2-40B4-BE49-F238E27FC236}">
                <a16:creationId xmlns:a16="http://schemas.microsoft.com/office/drawing/2014/main" id="{648EDA2E-DD81-7474-816C-CCEF20E6B53C}"/>
              </a:ext>
            </a:extLst>
          </p:cNvPr>
          <p:cNvSpPr>
            <a:spLocks noGrp="1"/>
          </p:cNvSpPr>
          <p:nvPr>
            <p:ph type="body" idx="1"/>
          </p:nvPr>
        </p:nvSpPr>
        <p:spPr>
          <a:xfrm>
            <a:off x="3606800" y="1078419"/>
            <a:ext cx="4968875" cy="600075"/>
          </a:xfrm>
        </p:spPr>
        <p:txBody>
          <a:bodyPr/>
          <a:lstStyle/>
          <a:p>
            <a:pPr algn="ctr"/>
            <a:r>
              <a:rPr lang="en-US" dirty="0"/>
              <a:t>Sprint 4</a:t>
            </a:r>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p:spPr>
        <p:txBody>
          <a:bodyPr anchor="b">
            <a:normAutofit/>
          </a:bodyPr>
          <a:lstStyle/>
          <a:p>
            <a:r>
              <a:rPr lang="en-US" dirty="0"/>
              <a:t>Sprint backlog</a:t>
            </a:r>
          </a:p>
        </p:txBody>
      </p:sp>
      <p:pic>
        <p:nvPicPr>
          <p:cNvPr id="3" name="Picture 2">
            <a:extLst>
              <a:ext uri="{FF2B5EF4-FFF2-40B4-BE49-F238E27FC236}">
                <a16:creationId xmlns:a16="http://schemas.microsoft.com/office/drawing/2014/main" id="{1D21D86B-0BBF-706F-B03B-64F56149D3C1}"/>
              </a:ext>
            </a:extLst>
          </p:cNvPr>
          <p:cNvPicPr>
            <a:picLocks noChangeAspect="1"/>
          </p:cNvPicPr>
          <p:nvPr/>
        </p:nvPicPr>
        <p:blipFill>
          <a:blip r:embed="rId3"/>
          <a:stretch>
            <a:fillRect/>
          </a:stretch>
        </p:blipFill>
        <p:spPr>
          <a:xfrm>
            <a:off x="1257300" y="1866182"/>
            <a:ext cx="9944099" cy="4433577"/>
          </a:xfrm>
          <a:prstGeom prst="rect">
            <a:avLst/>
          </a:prstGeom>
          <a:noFill/>
        </p:spPr>
      </p:pic>
    </p:spTree>
    <p:extLst>
      <p:ext uri="{BB962C8B-B14F-4D97-AF65-F5344CB8AC3E}">
        <p14:creationId xmlns:p14="http://schemas.microsoft.com/office/powerpoint/2010/main" val="2868555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7D52B-CAFB-70F7-BD28-461C7E88D9BB}"/>
              </a:ext>
            </a:extLst>
          </p:cNvPr>
          <p:cNvSpPr>
            <a:spLocks noGrp="1"/>
          </p:cNvSpPr>
          <p:nvPr>
            <p:ph type="title"/>
          </p:nvPr>
        </p:nvSpPr>
        <p:spPr>
          <a:xfrm>
            <a:off x="515938" y="246621"/>
            <a:ext cx="11150600" cy="920336"/>
          </a:xfrm>
        </p:spPr>
        <p:txBody>
          <a:bodyPr anchor="b">
            <a:normAutofit/>
          </a:bodyPr>
          <a:lstStyle/>
          <a:p>
            <a:r>
              <a:rPr lang="en-US" dirty="0"/>
              <a:t>Team Member Roles</a:t>
            </a:r>
          </a:p>
        </p:txBody>
      </p:sp>
      <p:sp>
        <p:nvSpPr>
          <p:cNvPr id="3" name="Slide Number Placeholder 2">
            <a:extLst>
              <a:ext uri="{FF2B5EF4-FFF2-40B4-BE49-F238E27FC236}">
                <a16:creationId xmlns:a16="http://schemas.microsoft.com/office/drawing/2014/main" id="{89E37DA3-E38B-78E5-B5F2-A40478F85407}"/>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3</a:t>
            </a:fld>
            <a:endParaRPr lang="en-US" noProof="0"/>
          </a:p>
        </p:txBody>
      </p:sp>
      <p:pic>
        <p:nvPicPr>
          <p:cNvPr id="7" name="Content Placeholder 4" descr="A person wearing a striped shirt&#10;&#10;Description automatically generated with low confidence">
            <a:extLst>
              <a:ext uri="{FF2B5EF4-FFF2-40B4-BE49-F238E27FC236}">
                <a16:creationId xmlns:a16="http://schemas.microsoft.com/office/drawing/2014/main" id="{BE7BB344-4F15-FC02-03B3-D1B965226E5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r="4" b="25003"/>
          <a:stretch/>
        </p:blipFill>
        <p:spPr>
          <a:xfrm>
            <a:off x="3974830" y="1848534"/>
            <a:ext cx="1430337" cy="1430337"/>
          </a:xfrm>
          <a:noFill/>
        </p:spPr>
      </p:pic>
      <p:pic>
        <p:nvPicPr>
          <p:cNvPr id="8" name="Picture 7" descr="A person wearing glasses&#10;&#10;Description automatically generated with medium confidence">
            <a:extLst>
              <a:ext uri="{FF2B5EF4-FFF2-40B4-BE49-F238E27FC236}">
                <a16:creationId xmlns:a16="http://schemas.microsoft.com/office/drawing/2014/main" id="{883EC99B-4DB9-D18E-6426-72D2AC8E6025}"/>
              </a:ext>
            </a:extLst>
          </p:cNvPr>
          <p:cNvPicPr>
            <a:picLocks noChangeAspect="1"/>
          </p:cNvPicPr>
          <p:nvPr/>
        </p:nvPicPr>
        <p:blipFill rotWithShape="1">
          <a:blip r:embed="rId3">
            <a:extLst>
              <a:ext uri="{28A0092B-C50C-407E-A947-70E740481C1C}">
                <a14:useLocalDpi xmlns:a14="http://schemas.microsoft.com/office/drawing/2010/main" val="0"/>
              </a:ext>
            </a:extLst>
          </a:blip>
          <a:srcRect r="-7" b="16908"/>
          <a:stretch/>
        </p:blipFill>
        <p:spPr>
          <a:xfrm>
            <a:off x="6795772" y="1848534"/>
            <a:ext cx="1430337" cy="1430337"/>
          </a:xfrm>
          <a:prstGeom prst="ellipse">
            <a:avLst/>
          </a:prstGeom>
          <a:noFill/>
        </p:spPr>
      </p:pic>
      <p:pic>
        <p:nvPicPr>
          <p:cNvPr id="6" name="Picture 5">
            <a:extLst>
              <a:ext uri="{FF2B5EF4-FFF2-40B4-BE49-F238E27FC236}">
                <a16:creationId xmlns:a16="http://schemas.microsoft.com/office/drawing/2014/main" id="{8F147FF2-F91C-6CA3-742F-ECD08888B39D}"/>
              </a:ext>
            </a:extLst>
          </p:cNvPr>
          <p:cNvPicPr>
            <a:picLocks noChangeAspect="1"/>
          </p:cNvPicPr>
          <p:nvPr/>
        </p:nvPicPr>
        <p:blipFill rotWithShape="1">
          <a:blip r:embed="rId4">
            <a:extLst>
              <a:ext uri="{28A0092B-C50C-407E-A947-70E740481C1C}">
                <a14:useLocalDpi xmlns:a14="http://schemas.microsoft.com/office/drawing/2010/main" val="0"/>
              </a:ext>
            </a:extLst>
          </a:blip>
          <a:srcRect l="21414" t="24152" r="27312" b="37288"/>
          <a:stretch/>
        </p:blipFill>
        <p:spPr>
          <a:xfrm>
            <a:off x="1105574" y="1848533"/>
            <a:ext cx="1426464" cy="1430337"/>
          </a:xfrm>
          <a:prstGeom prst="ellipse">
            <a:avLst/>
          </a:prstGeom>
          <a:noFill/>
        </p:spPr>
      </p:pic>
      <p:sp>
        <p:nvSpPr>
          <p:cNvPr id="51" name="Content Placeholder 7">
            <a:extLst>
              <a:ext uri="{FF2B5EF4-FFF2-40B4-BE49-F238E27FC236}">
                <a16:creationId xmlns:a16="http://schemas.microsoft.com/office/drawing/2014/main" id="{97E6B0A1-5985-1768-7CE6-472A789D7B04}"/>
              </a:ext>
            </a:extLst>
          </p:cNvPr>
          <p:cNvSpPr>
            <a:spLocks noGrp="1"/>
          </p:cNvSpPr>
          <p:nvPr>
            <p:ph idx="1"/>
          </p:nvPr>
        </p:nvSpPr>
        <p:spPr>
          <a:xfrm>
            <a:off x="534324" y="3772093"/>
            <a:ext cx="2588705" cy="1749005"/>
          </a:xfrm>
        </p:spPr>
        <p:txBody>
          <a:bodyPr/>
          <a:lstStyle/>
          <a:p>
            <a:pPr algn="ctr"/>
            <a:r>
              <a:rPr lang="en-US" sz="2000" b="1" dirty="0"/>
              <a:t>Shubham Sawant</a:t>
            </a:r>
          </a:p>
          <a:p>
            <a:pPr algn="ctr"/>
            <a:r>
              <a:rPr lang="en-US" sz="2000" b="1" dirty="0"/>
              <a:t>Business Analyst &amp; Developer</a:t>
            </a:r>
          </a:p>
          <a:p>
            <a:endParaRPr lang="en-US" dirty="0"/>
          </a:p>
        </p:txBody>
      </p:sp>
      <p:sp>
        <p:nvSpPr>
          <p:cNvPr id="53" name="Content Placeholder 9">
            <a:extLst>
              <a:ext uri="{FF2B5EF4-FFF2-40B4-BE49-F238E27FC236}">
                <a16:creationId xmlns:a16="http://schemas.microsoft.com/office/drawing/2014/main" id="{BCC7E48E-4429-08FA-BDBF-34BC3D9A1F85}"/>
              </a:ext>
            </a:extLst>
          </p:cNvPr>
          <p:cNvSpPr>
            <a:spLocks noGrp="1"/>
          </p:cNvSpPr>
          <p:nvPr>
            <p:ph idx="18"/>
          </p:nvPr>
        </p:nvSpPr>
        <p:spPr>
          <a:xfrm>
            <a:off x="3375456" y="3772092"/>
            <a:ext cx="2588705" cy="1749005"/>
          </a:xfrm>
        </p:spPr>
        <p:txBody>
          <a:bodyPr/>
          <a:lstStyle/>
          <a:p>
            <a:pPr algn="ctr"/>
            <a:r>
              <a:rPr lang="en-US" sz="2000" b="1" dirty="0"/>
              <a:t>Aditya </a:t>
            </a:r>
            <a:r>
              <a:rPr lang="en-US" sz="2000" b="1" dirty="0" err="1"/>
              <a:t>Kadarla</a:t>
            </a:r>
            <a:endParaRPr lang="en-US" sz="2000" b="1" dirty="0"/>
          </a:p>
          <a:p>
            <a:pPr algn="ctr"/>
            <a:r>
              <a:rPr lang="en-US" sz="2000" b="1" dirty="0"/>
              <a:t>Project Manager</a:t>
            </a:r>
          </a:p>
          <a:p>
            <a:pPr algn="ctr"/>
            <a:r>
              <a:rPr lang="en-US" sz="2000" b="1" dirty="0"/>
              <a:t>Quality Analyst &amp; Tester</a:t>
            </a:r>
          </a:p>
          <a:p>
            <a:endParaRPr lang="en-US" dirty="0"/>
          </a:p>
        </p:txBody>
      </p:sp>
      <p:sp>
        <p:nvSpPr>
          <p:cNvPr id="55" name="Content Placeholder 11">
            <a:extLst>
              <a:ext uri="{FF2B5EF4-FFF2-40B4-BE49-F238E27FC236}">
                <a16:creationId xmlns:a16="http://schemas.microsoft.com/office/drawing/2014/main" id="{5C8FC7F2-136C-4117-BB82-BD487E9D4E32}"/>
              </a:ext>
            </a:extLst>
          </p:cNvPr>
          <p:cNvSpPr>
            <a:spLocks noGrp="1"/>
          </p:cNvSpPr>
          <p:nvPr>
            <p:ph idx="20"/>
          </p:nvPr>
        </p:nvSpPr>
        <p:spPr>
          <a:xfrm>
            <a:off x="6216588" y="3766748"/>
            <a:ext cx="2588705" cy="1749005"/>
          </a:xfrm>
        </p:spPr>
        <p:txBody>
          <a:bodyPr/>
          <a:lstStyle/>
          <a:p>
            <a:pPr algn="ctr"/>
            <a:r>
              <a:rPr lang="en-US" sz="2000" b="1" dirty="0"/>
              <a:t>Ravi Kumar </a:t>
            </a:r>
            <a:r>
              <a:rPr lang="en-US" sz="2000" b="1" dirty="0" err="1"/>
              <a:t>Dabbada</a:t>
            </a:r>
            <a:endParaRPr lang="en-US" sz="2000" b="1" dirty="0"/>
          </a:p>
          <a:p>
            <a:pPr algn="ctr"/>
            <a:r>
              <a:rPr lang="en-US" sz="2000" b="1" dirty="0"/>
              <a:t>Database Administrator</a:t>
            </a:r>
          </a:p>
          <a:p>
            <a:endParaRPr lang="en-US" dirty="0"/>
          </a:p>
        </p:txBody>
      </p:sp>
      <p:sp>
        <p:nvSpPr>
          <p:cNvPr id="57" name="Content Placeholder 13">
            <a:extLst>
              <a:ext uri="{FF2B5EF4-FFF2-40B4-BE49-F238E27FC236}">
                <a16:creationId xmlns:a16="http://schemas.microsoft.com/office/drawing/2014/main" id="{D94A02AB-BE0B-5699-2F8D-3E89DBD13E32}"/>
              </a:ext>
            </a:extLst>
          </p:cNvPr>
          <p:cNvSpPr>
            <a:spLocks noGrp="1"/>
          </p:cNvSpPr>
          <p:nvPr>
            <p:ph idx="22"/>
          </p:nvPr>
        </p:nvSpPr>
        <p:spPr>
          <a:xfrm>
            <a:off x="9120659" y="3766748"/>
            <a:ext cx="2588705" cy="1749005"/>
          </a:xfrm>
        </p:spPr>
        <p:txBody>
          <a:bodyPr/>
          <a:lstStyle/>
          <a:p>
            <a:pPr algn="ctr"/>
            <a:r>
              <a:rPr lang="en-US" sz="2000" b="1" dirty="0" err="1"/>
              <a:t>Kshitij</a:t>
            </a:r>
            <a:r>
              <a:rPr lang="en-US" sz="2000" b="1" dirty="0"/>
              <a:t> Sharma</a:t>
            </a:r>
          </a:p>
          <a:p>
            <a:pPr algn="ctr"/>
            <a:r>
              <a:rPr lang="en-US" sz="2000" b="1" dirty="0"/>
              <a:t>Developer</a:t>
            </a:r>
          </a:p>
          <a:p>
            <a:endParaRPr lang="en-US" dirty="0"/>
          </a:p>
        </p:txBody>
      </p:sp>
      <p:pic>
        <p:nvPicPr>
          <p:cNvPr id="18" name="Picture Placeholder 17" descr="A person standing next to a tree&#10;&#10;Description automatically generated">
            <a:extLst>
              <a:ext uri="{FF2B5EF4-FFF2-40B4-BE49-F238E27FC236}">
                <a16:creationId xmlns:a16="http://schemas.microsoft.com/office/drawing/2014/main" id="{A8F67D9D-F754-D284-99C3-5C8FB80E957B}"/>
              </a:ext>
            </a:extLst>
          </p:cNvPr>
          <p:cNvPicPr>
            <a:picLocks noGrp="1" noChangeAspect="1"/>
          </p:cNvPicPr>
          <p:nvPr>
            <p:ph type="pic" sz="quarter" idx="16"/>
          </p:nvPr>
        </p:nvPicPr>
        <p:blipFill rotWithShape="1">
          <a:blip r:embed="rId5"/>
          <a:srcRect l="40668" t="39242" r="11384" b="24699"/>
          <a:stretch/>
        </p:blipFill>
        <p:spPr>
          <a:xfrm>
            <a:off x="9659962" y="1876053"/>
            <a:ext cx="1426464" cy="1430337"/>
          </a:xfrm>
        </p:spPr>
      </p:pic>
    </p:spTree>
    <p:extLst>
      <p:ext uri="{BB962C8B-B14F-4D97-AF65-F5344CB8AC3E}">
        <p14:creationId xmlns:p14="http://schemas.microsoft.com/office/powerpoint/2010/main" val="1177920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8A2AB-707D-0F24-D46F-E097668216A6}"/>
              </a:ext>
            </a:extLst>
          </p:cNvPr>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7" name="Title 6">
            <a:extLst>
              <a:ext uri="{FF2B5EF4-FFF2-40B4-BE49-F238E27FC236}">
                <a16:creationId xmlns:a16="http://schemas.microsoft.com/office/drawing/2014/main" id="{8AD7C452-2E2A-6D36-7148-6211E74D38F3}"/>
              </a:ext>
            </a:extLst>
          </p:cNvPr>
          <p:cNvSpPr>
            <a:spLocks noGrp="1"/>
          </p:cNvSpPr>
          <p:nvPr>
            <p:ph type="title"/>
          </p:nvPr>
        </p:nvSpPr>
        <p:spPr>
          <a:xfrm>
            <a:off x="360326" y="293274"/>
            <a:ext cx="11150600" cy="920336"/>
          </a:xfrm>
        </p:spPr>
        <p:txBody>
          <a:bodyPr/>
          <a:lstStyle/>
          <a:p>
            <a:r>
              <a:rPr lang="en-US" dirty="0"/>
              <a:t>Stories Completed</a:t>
            </a:r>
          </a:p>
        </p:txBody>
      </p:sp>
      <p:pic>
        <p:nvPicPr>
          <p:cNvPr id="9" name="Picture 8">
            <a:extLst>
              <a:ext uri="{FF2B5EF4-FFF2-40B4-BE49-F238E27FC236}">
                <a16:creationId xmlns:a16="http://schemas.microsoft.com/office/drawing/2014/main" id="{90AF2B38-87A5-85EF-99A9-37AE0362B94F}"/>
              </a:ext>
            </a:extLst>
          </p:cNvPr>
          <p:cNvPicPr>
            <a:picLocks noChangeAspect="1"/>
          </p:cNvPicPr>
          <p:nvPr/>
        </p:nvPicPr>
        <p:blipFill>
          <a:blip r:embed="rId2"/>
          <a:stretch>
            <a:fillRect/>
          </a:stretch>
        </p:blipFill>
        <p:spPr>
          <a:xfrm>
            <a:off x="239878" y="1456703"/>
            <a:ext cx="3619814" cy="2651990"/>
          </a:xfrm>
          <a:prstGeom prst="rect">
            <a:avLst/>
          </a:prstGeom>
        </p:spPr>
      </p:pic>
      <p:pic>
        <p:nvPicPr>
          <p:cNvPr id="11" name="Picture 10">
            <a:extLst>
              <a:ext uri="{FF2B5EF4-FFF2-40B4-BE49-F238E27FC236}">
                <a16:creationId xmlns:a16="http://schemas.microsoft.com/office/drawing/2014/main" id="{7871B0A0-1630-E02C-6CB6-F54C867556E8}"/>
              </a:ext>
            </a:extLst>
          </p:cNvPr>
          <p:cNvPicPr>
            <a:picLocks noChangeAspect="1"/>
          </p:cNvPicPr>
          <p:nvPr/>
        </p:nvPicPr>
        <p:blipFill>
          <a:blip r:embed="rId3"/>
          <a:stretch>
            <a:fillRect/>
          </a:stretch>
        </p:blipFill>
        <p:spPr>
          <a:xfrm>
            <a:off x="4020419" y="1456703"/>
            <a:ext cx="4151162" cy="2514812"/>
          </a:xfrm>
          <a:prstGeom prst="rect">
            <a:avLst/>
          </a:prstGeom>
        </p:spPr>
      </p:pic>
      <p:pic>
        <p:nvPicPr>
          <p:cNvPr id="13" name="Picture 12">
            <a:extLst>
              <a:ext uri="{FF2B5EF4-FFF2-40B4-BE49-F238E27FC236}">
                <a16:creationId xmlns:a16="http://schemas.microsoft.com/office/drawing/2014/main" id="{F44B45AE-54FA-2A1E-56FD-61BAECC30350}"/>
              </a:ext>
            </a:extLst>
          </p:cNvPr>
          <p:cNvPicPr>
            <a:picLocks noChangeAspect="1"/>
          </p:cNvPicPr>
          <p:nvPr/>
        </p:nvPicPr>
        <p:blipFill>
          <a:blip r:embed="rId4"/>
          <a:stretch>
            <a:fillRect/>
          </a:stretch>
        </p:blipFill>
        <p:spPr>
          <a:xfrm>
            <a:off x="8332309" y="1456703"/>
            <a:ext cx="3718882" cy="2682472"/>
          </a:xfrm>
          <a:prstGeom prst="rect">
            <a:avLst/>
          </a:prstGeom>
        </p:spPr>
      </p:pic>
    </p:spTree>
    <p:extLst>
      <p:ext uri="{BB962C8B-B14F-4D97-AF65-F5344CB8AC3E}">
        <p14:creationId xmlns:p14="http://schemas.microsoft.com/office/powerpoint/2010/main" val="2060211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10D65-1B71-B92A-38F6-01EDD547043C}"/>
              </a:ext>
            </a:extLst>
          </p:cNvPr>
          <p:cNvSpPr>
            <a:spLocks noGrp="1"/>
          </p:cNvSpPr>
          <p:nvPr>
            <p:ph type="sldNum" sz="quarter" idx="12"/>
          </p:nvPr>
        </p:nvSpPr>
        <p:spPr/>
        <p:txBody>
          <a:bodyPr/>
          <a:lstStyle/>
          <a:p>
            <a:fld id="{9EC71654-96A5-4280-94F3-931C61A9F92C}" type="slidenum">
              <a:rPr lang="en-US" noProof="0" smtClean="0"/>
              <a:pPr/>
              <a:t>31</a:t>
            </a:fld>
            <a:endParaRPr lang="en-US" noProof="0" dirty="0"/>
          </a:p>
        </p:txBody>
      </p:sp>
      <p:pic>
        <p:nvPicPr>
          <p:cNvPr id="9" name="Content Placeholder 8" descr="A picture containing text, indoor, monitor, computer&#10;&#10;Description automatically generated">
            <a:extLst>
              <a:ext uri="{FF2B5EF4-FFF2-40B4-BE49-F238E27FC236}">
                <a16:creationId xmlns:a16="http://schemas.microsoft.com/office/drawing/2014/main" id="{B1F68B44-A6B3-A5CB-0930-F9A9453EC5F9}"/>
              </a:ext>
            </a:extLst>
          </p:cNvPr>
          <p:cNvPicPr>
            <a:picLocks noGrp="1" noChangeAspect="1"/>
          </p:cNvPicPr>
          <p:nvPr>
            <p:ph sz="quarter" idx="4"/>
          </p:nvPr>
        </p:nvPicPr>
        <p:blipFill rotWithShape="1">
          <a:blip r:embed="rId2"/>
          <a:srcRect l="13768" t="19873" r="19160" b="21009"/>
          <a:stretch/>
        </p:blipFill>
        <p:spPr>
          <a:xfrm>
            <a:off x="1562100" y="1447800"/>
            <a:ext cx="9067800" cy="4495800"/>
          </a:xfrm>
        </p:spPr>
      </p:pic>
      <p:sp>
        <p:nvSpPr>
          <p:cNvPr id="7" name="Title 6">
            <a:extLst>
              <a:ext uri="{FF2B5EF4-FFF2-40B4-BE49-F238E27FC236}">
                <a16:creationId xmlns:a16="http://schemas.microsoft.com/office/drawing/2014/main" id="{ADAA8969-B18A-C950-4365-EAC2740F84FE}"/>
              </a:ext>
            </a:extLst>
          </p:cNvPr>
          <p:cNvSpPr>
            <a:spLocks noGrp="1"/>
          </p:cNvSpPr>
          <p:nvPr>
            <p:ph type="title"/>
          </p:nvPr>
        </p:nvSpPr>
        <p:spPr/>
        <p:txBody>
          <a:bodyPr/>
          <a:lstStyle/>
          <a:p>
            <a:r>
              <a:rPr lang="en-US" sz="2800" dirty="0"/>
              <a:t>Sprint </a:t>
            </a:r>
            <a:r>
              <a:rPr lang="en-US" sz="3600" dirty="0"/>
              <a:t>2</a:t>
            </a:r>
            <a:r>
              <a:rPr lang="en-US" sz="2800" dirty="0"/>
              <a:t> Schedule</a:t>
            </a:r>
          </a:p>
        </p:txBody>
      </p:sp>
    </p:spTree>
    <p:extLst>
      <p:ext uri="{BB962C8B-B14F-4D97-AF65-F5344CB8AC3E}">
        <p14:creationId xmlns:p14="http://schemas.microsoft.com/office/powerpoint/2010/main" val="4118109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CB539E-3928-E17F-37D4-02ADFF2DBB6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32</a:t>
            </a:fld>
            <a:endParaRPr lang="en-US" noProof="0"/>
          </a:p>
        </p:txBody>
      </p:sp>
      <p:pic>
        <p:nvPicPr>
          <p:cNvPr id="9" name="Picture 8" descr="A picture containing LEGO, toy, businesscard, vector graphics&#10;&#10;Description automatically generated">
            <a:extLst>
              <a:ext uri="{FF2B5EF4-FFF2-40B4-BE49-F238E27FC236}">
                <a16:creationId xmlns:a16="http://schemas.microsoft.com/office/drawing/2014/main" id="{39FDA1A5-9B42-DEBC-C5E9-C2F8D70365FD}"/>
              </a:ext>
            </a:extLst>
          </p:cNvPr>
          <p:cNvPicPr>
            <a:picLocks noChangeAspect="1"/>
          </p:cNvPicPr>
          <p:nvPr/>
        </p:nvPicPr>
        <p:blipFill>
          <a:blip r:embed="rId2"/>
          <a:stretch>
            <a:fillRect/>
          </a:stretch>
        </p:blipFill>
        <p:spPr>
          <a:xfrm>
            <a:off x="2380981" y="1321666"/>
            <a:ext cx="8311256" cy="4979364"/>
          </a:xfrm>
          <a:prstGeom prst="rect">
            <a:avLst/>
          </a:prstGeom>
          <a:noFill/>
        </p:spPr>
      </p:pic>
      <p:sp>
        <p:nvSpPr>
          <p:cNvPr id="7" name="Title 6">
            <a:extLst>
              <a:ext uri="{FF2B5EF4-FFF2-40B4-BE49-F238E27FC236}">
                <a16:creationId xmlns:a16="http://schemas.microsoft.com/office/drawing/2014/main" id="{5E28D1F9-E7BB-C0D0-6519-406A124CA662}"/>
              </a:ext>
            </a:extLst>
          </p:cNvPr>
          <p:cNvSpPr>
            <a:spLocks noGrp="1"/>
          </p:cNvSpPr>
          <p:nvPr>
            <p:ph type="title"/>
          </p:nvPr>
        </p:nvSpPr>
        <p:spPr>
          <a:xfrm>
            <a:off x="515938" y="246621"/>
            <a:ext cx="11150600" cy="920336"/>
          </a:xfrm>
        </p:spPr>
        <p:txBody>
          <a:bodyPr anchor="b">
            <a:normAutofit/>
          </a:bodyPr>
          <a:lstStyle/>
          <a:p>
            <a:r>
              <a:rPr lang="en-US" dirty="0"/>
              <a:t>Metrics</a:t>
            </a:r>
          </a:p>
        </p:txBody>
      </p:sp>
    </p:spTree>
    <p:extLst>
      <p:ext uri="{BB962C8B-B14F-4D97-AF65-F5344CB8AC3E}">
        <p14:creationId xmlns:p14="http://schemas.microsoft.com/office/powerpoint/2010/main" val="704825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33</a:t>
            </a:fld>
            <a:endParaRPr lang="en-US"/>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629443" y="883696"/>
            <a:ext cx="1912937" cy="785188"/>
          </a:xfrm>
        </p:spPr>
        <p:txBody>
          <a:bodyPr anchor="b">
            <a:normAutofit/>
          </a:bodyPr>
          <a:lstStyle/>
          <a:p>
            <a:pPr algn="ctr"/>
            <a:r>
              <a:rPr lang="en-US" sz="3600" dirty="0"/>
              <a:t>Metrics</a:t>
            </a:r>
          </a:p>
        </p:txBody>
      </p:sp>
      <p:sp>
        <p:nvSpPr>
          <p:cNvPr id="10" name="Text Placeholder 3">
            <a:extLst>
              <a:ext uri="{FF2B5EF4-FFF2-40B4-BE49-F238E27FC236}">
                <a16:creationId xmlns:a16="http://schemas.microsoft.com/office/drawing/2014/main" id="{B040EFD8-00CF-7E3C-18A0-A4814B3595D6}"/>
              </a:ext>
            </a:extLst>
          </p:cNvPr>
          <p:cNvSpPr>
            <a:spLocks noGrp="1"/>
          </p:cNvSpPr>
          <p:nvPr>
            <p:ph type="body" sz="half" idx="2"/>
          </p:nvPr>
        </p:nvSpPr>
        <p:spPr>
          <a:xfrm>
            <a:off x="252414" y="1745084"/>
            <a:ext cx="2666997" cy="571500"/>
          </a:xfrm>
        </p:spPr>
        <p:txBody>
          <a:bodyPr>
            <a:noAutofit/>
          </a:bodyPr>
          <a:lstStyle/>
          <a:p>
            <a:pPr algn="ctr"/>
            <a:r>
              <a:rPr lang="en-US" sz="2000" b="1" dirty="0"/>
              <a:t>Velocity report</a:t>
            </a:r>
          </a:p>
        </p:txBody>
      </p:sp>
      <p:pic>
        <p:nvPicPr>
          <p:cNvPr id="5" name="Picture 4">
            <a:extLst>
              <a:ext uri="{FF2B5EF4-FFF2-40B4-BE49-F238E27FC236}">
                <a16:creationId xmlns:a16="http://schemas.microsoft.com/office/drawing/2014/main" id="{A46B3ACD-B6CB-3D9F-ACD4-EB9DCB47312D}"/>
              </a:ext>
            </a:extLst>
          </p:cNvPr>
          <p:cNvPicPr>
            <a:picLocks noChangeAspect="1"/>
          </p:cNvPicPr>
          <p:nvPr/>
        </p:nvPicPr>
        <p:blipFill rotWithShape="1">
          <a:blip r:embed="rId3"/>
          <a:srcRect l="-538" t="-782" r="969" b="782"/>
          <a:stretch/>
        </p:blipFill>
        <p:spPr>
          <a:xfrm>
            <a:off x="2938464" y="1190625"/>
            <a:ext cx="8963025" cy="4877967"/>
          </a:xfrm>
          <a:prstGeom prst="rect">
            <a:avLst/>
          </a:prstGeom>
          <a:noFill/>
        </p:spPr>
      </p:pic>
    </p:spTree>
    <p:extLst>
      <p:ext uri="{BB962C8B-B14F-4D97-AF65-F5344CB8AC3E}">
        <p14:creationId xmlns:p14="http://schemas.microsoft.com/office/powerpoint/2010/main" val="537619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AC354-0562-721B-6082-46DF6F37526B}"/>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34</a:t>
            </a:fld>
            <a:endParaRPr lang="en-US" noProof="0"/>
          </a:p>
        </p:txBody>
      </p:sp>
      <p:pic>
        <p:nvPicPr>
          <p:cNvPr id="7" name="Content Placeholder 6" descr="Graphical user interface, chart&#10;&#10;Description automatically generated">
            <a:extLst>
              <a:ext uri="{FF2B5EF4-FFF2-40B4-BE49-F238E27FC236}">
                <a16:creationId xmlns:a16="http://schemas.microsoft.com/office/drawing/2014/main" id="{7790D990-399C-F1E6-2083-1B42A55ED319}"/>
              </a:ext>
            </a:extLst>
          </p:cNvPr>
          <p:cNvPicPr>
            <a:picLocks noGrp="1" noChangeAspect="1"/>
          </p:cNvPicPr>
          <p:nvPr>
            <p:ph idx="1"/>
          </p:nvPr>
        </p:nvPicPr>
        <p:blipFill rotWithShape="1">
          <a:blip r:embed="rId2"/>
          <a:srcRect l="4555" t="14082" r="4575" b="6020"/>
          <a:stretch/>
        </p:blipFill>
        <p:spPr>
          <a:xfrm>
            <a:off x="1533524" y="1381125"/>
            <a:ext cx="9282726" cy="4591051"/>
          </a:xfrm>
        </p:spPr>
      </p:pic>
      <p:sp>
        <p:nvSpPr>
          <p:cNvPr id="12" name="Title 3">
            <a:extLst>
              <a:ext uri="{FF2B5EF4-FFF2-40B4-BE49-F238E27FC236}">
                <a16:creationId xmlns:a16="http://schemas.microsoft.com/office/drawing/2014/main" id="{4656DEAA-0308-268B-BDDA-B74AE86AD79E}"/>
              </a:ext>
            </a:extLst>
          </p:cNvPr>
          <p:cNvSpPr>
            <a:spLocks noGrp="1"/>
          </p:cNvSpPr>
          <p:nvPr>
            <p:ph type="title"/>
          </p:nvPr>
        </p:nvSpPr>
        <p:spPr>
          <a:xfrm>
            <a:off x="515938" y="246621"/>
            <a:ext cx="11150600" cy="920336"/>
          </a:xfrm>
        </p:spPr>
        <p:txBody>
          <a:bodyPr/>
          <a:lstStyle/>
          <a:p>
            <a:r>
              <a:rPr lang="en-US" dirty="0"/>
              <a:t>Team Members Velocity report</a:t>
            </a:r>
          </a:p>
        </p:txBody>
      </p:sp>
    </p:spTree>
    <p:extLst>
      <p:ext uri="{BB962C8B-B14F-4D97-AF65-F5344CB8AC3E}">
        <p14:creationId xmlns:p14="http://schemas.microsoft.com/office/powerpoint/2010/main" val="2909790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35</a:t>
            </a:fld>
            <a:endParaRPr lang="en-US"/>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777200" y="666750"/>
            <a:ext cx="1712911" cy="857249"/>
          </a:xfrm>
        </p:spPr>
        <p:txBody>
          <a:bodyPr anchor="b">
            <a:normAutofit/>
          </a:bodyPr>
          <a:lstStyle/>
          <a:p>
            <a:r>
              <a:rPr lang="en-US" sz="3600" dirty="0"/>
              <a:t>Metrics</a:t>
            </a:r>
          </a:p>
        </p:txBody>
      </p:sp>
      <p:sp>
        <p:nvSpPr>
          <p:cNvPr id="10" name="Text Placeholder 3">
            <a:extLst>
              <a:ext uri="{FF2B5EF4-FFF2-40B4-BE49-F238E27FC236}">
                <a16:creationId xmlns:a16="http://schemas.microsoft.com/office/drawing/2014/main" id="{B040EFD8-00CF-7E3C-18A0-A4814B3595D6}"/>
              </a:ext>
            </a:extLst>
          </p:cNvPr>
          <p:cNvSpPr>
            <a:spLocks noGrp="1"/>
          </p:cNvSpPr>
          <p:nvPr>
            <p:ph type="body" sz="half" idx="2"/>
          </p:nvPr>
        </p:nvSpPr>
        <p:spPr>
          <a:xfrm>
            <a:off x="407313" y="1638300"/>
            <a:ext cx="2452686" cy="523875"/>
          </a:xfrm>
        </p:spPr>
        <p:txBody>
          <a:bodyPr>
            <a:noAutofit/>
          </a:bodyPr>
          <a:lstStyle/>
          <a:p>
            <a:r>
              <a:rPr lang="en-US" sz="1800" b="1" dirty="0"/>
              <a:t>Sprint Burndown Chart</a:t>
            </a:r>
          </a:p>
        </p:txBody>
      </p:sp>
      <p:pic>
        <p:nvPicPr>
          <p:cNvPr id="21" name="Picture 20">
            <a:extLst>
              <a:ext uri="{FF2B5EF4-FFF2-40B4-BE49-F238E27FC236}">
                <a16:creationId xmlns:a16="http://schemas.microsoft.com/office/drawing/2014/main" id="{B7B9B050-BE4F-E928-F1F1-D9433D7BD139}"/>
              </a:ext>
            </a:extLst>
          </p:cNvPr>
          <p:cNvPicPr>
            <a:picLocks noChangeAspect="1"/>
          </p:cNvPicPr>
          <p:nvPr/>
        </p:nvPicPr>
        <p:blipFill>
          <a:blip r:embed="rId3"/>
          <a:stretch>
            <a:fillRect/>
          </a:stretch>
        </p:blipFill>
        <p:spPr>
          <a:xfrm>
            <a:off x="3167299" y="1200150"/>
            <a:ext cx="8490857" cy="4457700"/>
          </a:xfrm>
          <a:prstGeom prst="rect">
            <a:avLst/>
          </a:prstGeom>
          <a:noFill/>
        </p:spPr>
      </p:pic>
    </p:spTree>
    <p:extLst>
      <p:ext uri="{BB962C8B-B14F-4D97-AF65-F5344CB8AC3E}">
        <p14:creationId xmlns:p14="http://schemas.microsoft.com/office/powerpoint/2010/main" val="16252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p:spPr>
        <p:txBody>
          <a:bodyPr anchor="b">
            <a:normAutofit/>
          </a:bodyPr>
          <a:lstStyle/>
          <a:p>
            <a:r>
              <a:rPr lang="en-US" dirty="0"/>
              <a:t>Retrospective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36</a:t>
            </a:fld>
            <a:endParaRPr lang="en-US"/>
          </a:p>
        </p:txBody>
      </p:sp>
      <p:sp>
        <p:nvSpPr>
          <p:cNvPr id="3" name="Rectangle: Rounded Corners 2">
            <a:extLst>
              <a:ext uri="{FF2B5EF4-FFF2-40B4-BE49-F238E27FC236}">
                <a16:creationId xmlns:a16="http://schemas.microsoft.com/office/drawing/2014/main" id="{EE864070-B81D-EFD3-205D-1A57000A820C}"/>
              </a:ext>
            </a:extLst>
          </p:cNvPr>
          <p:cNvSpPr/>
          <p:nvPr/>
        </p:nvSpPr>
        <p:spPr>
          <a:xfrm>
            <a:off x="800100" y="1857375"/>
            <a:ext cx="2981325" cy="1257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FA2D69F-53C9-F4E2-1BF2-68AD84A704D4}"/>
              </a:ext>
            </a:extLst>
          </p:cNvPr>
          <p:cNvSpPr/>
          <p:nvPr/>
        </p:nvSpPr>
        <p:spPr>
          <a:xfrm>
            <a:off x="800100" y="3324201"/>
            <a:ext cx="2981325" cy="1257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CD1F59C1-AE3C-65A1-2E4E-D90B5CA39993}"/>
              </a:ext>
            </a:extLst>
          </p:cNvPr>
          <p:cNvSpPr/>
          <p:nvPr/>
        </p:nvSpPr>
        <p:spPr>
          <a:xfrm>
            <a:off x="800100" y="4791028"/>
            <a:ext cx="2981325" cy="1257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7E7DED6-9F71-0B2B-6E99-1FF5F2B140D4}"/>
              </a:ext>
            </a:extLst>
          </p:cNvPr>
          <p:cNvSpPr txBox="1"/>
          <p:nvPr/>
        </p:nvSpPr>
        <p:spPr>
          <a:xfrm>
            <a:off x="979713" y="2301359"/>
            <a:ext cx="2668555" cy="369332"/>
          </a:xfrm>
          <a:prstGeom prst="rect">
            <a:avLst/>
          </a:prstGeom>
          <a:noFill/>
        </p:spPr>
        <p:txBody>
          <a:bodyPr wrap="square" rtlCol="0">
            <a:spAutoFit/>
          </a:bodyPr>
          <a:lstStyle/>
          <a:p>
            <a:pPr algn="ctr"/>
            <a:r>
              <a:rPr lang="en-US" dirty="0">
                <a:solidFill>
                  <a:schemeClr val="bg1"/>
                </a:solidFill>
              </a:rPr>
              <a:t>What Went Well</a:t>
            </a:r>
          </a:p>
        </p:txBody>
      </p:sp>
      <p:sp>
        <p:nvSpPr>
          <p:cNvPr id="8" name="TextBox 7">
            <a:extLst>
              <a:ext uri="{FF2B5EF4-FFF2-40B4-BE49-F238E27FC236}">
                <a16:creationId xmlns:a16="http://schemas.microsoft.com/office/drawing/2014/main" id="{40436DCD-F7AA-11CE-ADB2-CCAD230D6295}"/>
              </a:ext>
            </a:extLst>
          </p:cNvPr>
          <p:cNvSpPr txBox="1"/>
          <p:nvPr/>
        </p:nvSpPr>
        <p:spPr>
          <a:xfrm>
            <a:off x="956484" y="3768185"/>
            <a:ext cx="2668555" cy="369332"/>
          </a:xfrm>
          <a:prstGeom prst="rect">
            <a:avLst/>
          </a:prstGeom>
          <a:noFill/>
        </p:spPr>
        <p:txBody>
          <a:bodyPr wrap="square" rtlCol="0">
            <a:spAutoFit/>
          </a:bodyPr>
          <a:lstStyle/>
          <a:p>
            <a:pPr algn="ctr"/>
            <a:r>
              <a:rPr lang="en-US" dirty="0">
                <a:solidFill>
                  <a:schemeClr val="bg1"/>
                </a:solidFill>
              </a:rPr>
              <a:t>What needs improvement</a:t>
            </a:r>
          </a:p>
        </p:txBody>
      </p:sp>
      <p:sp>
        <p:nvSpPr>
          <p:cNvPr id="9" name="TextBox 8">
            <a:extLst>
              <a:ext uri="{FF2B5EF4-FFF2-40B4-BE49-F238E27FC236}">
                <a16:creationId xmlns:a16="http://schemas.microsoft.com/office/drawing/2014/main" id="{76AB2CB3-8AA5-678E-3D09-3F3F6FC98C29}"/>
              </a:ext>
            </a:extLst>
          </p:cNvPr>
          <p:cNvSpPr txBox="1"/>
          <p:nvPr/>
        </p:nvSpPr>
        <p:spPr>
          <a:xfrm>
            <a:off x="979713" y="5235012"/>
            <a:ext cx="2668555" cy="369332"/>
          </a:xfrm>
          <a:prstGeom prst="rect">
            <a:avLst/>
          </a:prstGeom>
          <a:noFill/>
        </p:spPr>
        <p:txBody>
          <a:bodyPr wrap="square" rtlCol="0">
            <a:spAutoFit/>
          </a:bodyPr>
          <a:lstStyle/>
          <a:p>
            <a:pPr algn="ctr"/>
            <a:r>
              <a:rPr lang="en-US" dirty="0">
                <a:solidFill>
                  <a:schemeClr val="bg1"/>
                </a:solidFill>
              </a:rPr>
              <a:t>Next Steps</a:t>
            </a:r>
          </a:p>
        </p:txBody>
      </p:sp>
      <p:sp>
        <p:nvSpPr>
          <p:cNvPr id="10" name="Rectangle: Rounded Corners 9">
            <a:extLst>
              <a:ext uri="{FF2B5EF4-FFF2-40B4-BE49-F238E27FC236}">
                <a16:creationId xmlns:a16="http://schemas.microsoft.com/office/drawing/2014/main" id="{A60DEC5D-8F9D-DA2F-F8A8-BE494E3FC0C8}"/>
              </a:ext>
            </a:extLst>
          </p:cNvPr>
          <p:cNvSpPr/>
          <p:nvPr/>
        </p:nvSpPr>
        <p:spPr>
          <a:xfrm>
            <a:off x="3937807" y="1866638"/>
            <a:ext cx="5617029" cy="126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682A614-C62A-D93B-394F-027B0BAD614E}"/>
              </a:ext>
            </a:extLst>
          </p:cNvPr>
          <p:cNvSpPr/>
          <p:nvPr/>
        </p:nvSpPr>
        <p:spPr>
          <a:xfrm>
            <a:off x="3937807" y="3319629"/>
            <a:ext cx="5617029" cy="126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1C025ADE-09B4-A2EF-2945-F26AA3ABFA31}"/>
              </a:ext>
            </a:extLst>
          </p:cNvPr>
          <p:cNvSpPr/>
          <p:nvPr/>
        </p:nvSpPr>
        <p:spPr>
          <a:xfrm>
            <a:off x="3937808" y="4786456"/>
            <a:ext cx="5617029" cy="1261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500DFA6-FB21-DD43-D92D-B021348A52F2}"/>
              </a:ext>
            </a:extLst>
          </p:cNvPr>
          <p:cNvSpPr txBox="1"/>
          <p:nvPr/>
        </p:nvSpPr>
        <p:spPr>
          <a:xfrm>
            <a:off x="4124131" y="2090057"/>
            <a:ext cx="5253134" cy="923330"/>
          </a:xfrm>
          <a:prstGeom prst="rect">
            <a:avLst/>
          </a:prstGeom>
          <a:noFill/>
        </p:spPr>
        <p:txBody>
          <a:bodyPr wrap="square" rtlCol="0">
            <a:spAutoFit/>
          </a:bodyPr>
          <a:lstStyle/>
          <a:p>
            <a:r>
              <a:rPr lang="en-US" dirty="0">
                <a:solidFill>
                  <a:schemeClr val="bg1"/>
                </a:solidFill>
              </a:rPr>
              <a:t>Now while using slack as our daily driver, we are getting any updates which is made in Jira and </a:t>
            </a:r>
            <a:r>
              <a:rPr lang="en-US" dirty="0" err="1">
                <a:solidFill>
                  <a:schemeClr val="bg1"/>
                </a:solidFill>
              </a:rPr>
              <a:t>Github</a:t>
            </a:r>
            <a:r>
              <a:rPr lang="en-US" dirty="0">
                <a:solidFill>
                  <a:schemeClr val="bg1"/>
                </a:solidFill>
              </a:rPr>
              <a:t> as a slack notification.</a:t>
            </a:r>
          </a:p>
        </p:txBody>
      </p:sp>
      <p:sp>
        <p:nvSpPr>
          <p:cNvPr id="14" name="TextBox 13">
            <a:extLst>
              <a:ext uri="{FF2B5EF4-FFF2-40B4-BE49-F238E27FC236}">
                <a16:creationId xmlns:a16="http://schemas.microsoft.com/office/drawing/2014/main" id="{616E7254-C583-AAD8-DB2E-C86177A3EEB5}"/>
              </a:ext>
            </a:extLst>
          </p:cNvPr>
          <p:cNvSpPr txBox="1"/>
          <p:nvPr/>
        </p:nvSpPr>
        <p:spPr>
          <a:xfrm>
            <a:off x="4124131" y="4955727"/>
            <a:ext cx="5253134" cy="923330"/>
          </a:xfrm>
          <a:prstGeom prst="rect">
            <a:avLst/>
          </a:prstGeom>
          <a:noFill/>
        </p:spPr>
        <p:txBody>
          <a:bodyPr wrap="square" rtlCol="0">
            <a:spAutoFit/>
          </a:bodyPr>
          <a:lstStyle/>
          <a:p>
            <a:r>
              <a:rPr lang="en-US" dirty="0">
                <a:solidFill>
                  <a:schemeClr val="bg1"/>
                </a:solidFill>
              </a:rPr>
              <a:t>During our weekly meeting we can ask everyone to give a quick summary of what they've been working on.</a:t>
            </a:r>
          </a:p>
        </p:txBody>
      </p:sp>
      <p:sp>
        <p:nvSpPr>
          <p:cNvPr id="15" name="TextBox 14">
            <a:extLst>
              <a:ext uri="{FF2B5EF4-FFF2-40B4-BE49-F238E27FC236}">
                <a16:creationId xmlns:a16="http://schemas.microsoft.com/office/drawing/2014/main" id="{90418EC8-264B-A4F6-B28F-81EFF4191481}"/>
              </a:ext>
            </a:extLst>
          </p:cNvPr>
          <p:cNvSpPr txBox="1"/>
          <p:nvPr/>
        </p:nvSpPr>
        <p:spPr>
          <a:xfrm>
            <a:off x="4124131" y="3504329"/>
            <a:ext cx="5253134" cy="923330"/>
          </a:xfrm>
          <a:prstGeom prst="rect">
            <a:avLst/>
          </a:prstGeom>
          <a:noFill/>
        </p:spPr>
        <p:txBody>
          <a:bodyPr wrap="square" rtlCol="0">
            <a:spAutoFit/>
          </a:bodyPr>
          <a:lstStyle/>
          <a:p>
            <a:r>
              <a:rPr lang="en-US" dirty="0">
                <a:solidFill>
                  <a:schemeClr val="bg1"/>
                </a:solidFill>
              </a:rPr>
              <a:t>Submission of a particular user story should be done on the given date. There was a lot of late submission done this time.</a:t>
            </a:r>
          </a:p>
        </p:txBody>
      </p:sp>
    </p:spTree>
    <p:extLst>
      <p:ext uri="{BB962C8B-B14F-4D97-AF65-F5344CB8AC3E}">
        <p14:creationId xmlns:p14="http://schemas.microsoft.com/office/powerpoint/2010/main" val="1915634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35B4D2-A79A-97C5-8BDF-B6304AAFB6E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37</a:t>
            </a:fld>
            <a:endParaRPr lang="en-US" noProof="0"/>
          </a:p>
        </p:txBody>
      </p:sp>
      <p:pic>
        <p:nvPicPr>
          <p:cNvPr id="5" name="Picture 4" descr="Graphical user interface&#10;&#10;Description automatically generated">
            <a:extLst>
              <a:ext uri="{FF2B5EF4-FFF2-40B4-BE49-F238E27FC236}">
                <a16:creationId xmlns:a16="http://schemas.microsoft.com/office/drawing/2014/main" id="{B6B6AFB0-37F3-4F6D-C216-7CD14C1F7F91}"/>
              </a:ext>
            </a:extLst>
          </p:cNvPr>
          <p:cNvPicPr>
            <a:picLocks noChangeAspect="1"/>
          </p:cNvPicPr>
          <p:nvPr/>
        </p:nvPicPr>
        <p:blipFill rotWithShape="1">
          <a:blip r:embed="rId2"/>
          <a:srcRect t="15759" r="1" b="24093"/>
          <a:stretch/>
        </p:blipFill>
        <p:spPr>
          <a:xfrm>
            <a:off x="828676" y="1635679"/>
            <a:ext cx="10837862" cy="4351338"/>
          </a:xfrm>
          <a:prstGeom prst="rect">
            <a:avLst/>
          </a:prstGeom>
          <a:noFill/>
        </p:spPr>
      </p:pic>
      <p:sp>
        <p:nvSpPr>
          <p:cNvPr id="2" name="Title 1">
            <a:extLst>
              <a:ext uri="{FF2B5EF4-FFF2-40B4-BE49-F238E27FC236}">
                <a16:creationId xmlns:a16="http://schemas.microsoft.com/office/drawing/2014/main" id="{1DB2B63C-34EC-7C61-B4DE-999E466C6F39}"/>
              </a:ext>
            </a:extLst>
          </p:cNvPr>
          <p:cNvSpPr>
            <a:spLocks noGrp="1"/>
          </p:cNvSpPr>
          <p:nvPr>
            <p:ph type="title"/>
          </p:nvPr>
        </p:nvSpPr>
        <p:spPr>
          <a:xfrm>
            <a:off x="515938" y="246621"/>
            <a:ext cx="11150600" cy="920336"/>
          </a:xfrm>
        </p:spPr>
        <p:txBody>
          <a:bodyPr anchor="b">
            <a:normAutofit/>
          </a:bodyPr>
          <a:lstStyle/>
          <a:p>
            <a:r>
              <a:rPr lang="en-US" dirty="0"/>
              <a:t>Sprint 3</a:t>
            </a:r>
          </a:p>
        </p:txBody>
      </p:sp>
    </p:spTree>
    <p:extLst>
      <p:ext uri="{BB962C8B-B14F-4D97-AF65-F5344CB8AC3E}">
        <p14:creationId xmlns:p14="http://schemas.microsoft.com/office/powerpoint/2010/main" val="1144817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57AFE4-947B-9539-6B8D-D38C5B1D7475}"/>
              </a:ext>
            </a:extLst>
          </p:cNvPr>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4" name="Title 3">
            <a:extLst>
              <a:ext uri="{FF2B5EF4-FFF2-40B4-BE49-F238E27FC236}">
                <a16:creationId xmlns:a16="http://schemas.microsoft.com/office/drawing/2014/main" id="{8CE1EC37-2322-A464-759B-D91E9C599F13}"/>
              </a:ext>
            </a:extLst>
          </p:cNvPr>
          <p:cNvSpPr>
            <a:spLocks noGrp="1"/>
          </p:cNvSpPr>
          <p:nvPr>
            <p:ph type="title"/>
          </p:nvPr>
        </p:nvSpPr>
        <p:spPr/>
        <p:txBody>
          <a:bodyPr/>
          <a:lstStyle/>
          <a:p>
            <a:r>
              <a:rPr lang="en-US" dirty="0"/>
              <a:t>Sprint 3</a:t>
            </a:r>
          </a:p>
        </p:txBody>
      </p:sp>
      <p:pic>
        <p:nvPicPr>
          <p:cNvPr id="5" name="Content Placeholder 4">
            <a:extLst>
              <a:ext uri="{FF2B5EF4-FFF2-40B4-BE49-F238E27FC236}">
                <a16:creationId xmlns:a16="http://schemas.microsoft.com/office/drawing/2014/main" id="{3FF142F1-A6C4-A58A-72FC-567D8156A5BB}"/>
              </a:ext>
            </a:extLst>
          </p:cNvPr>
          <p:cNvPicPr>
            <a:picLocks noGrp="1" noChangeAspect="1"/>
          </p:cNvPicPr>
          <p:nvPr>
            <p:ph idx="1"/>
          </p:nvPr>
        </p:nvPicPr>
        <p:blipFill>
          <a:blip r:embed="rId2"/>
          <a:stretch>
            <a:fillRect/>
          </a:stretch>
        </p:blipFill>
        <p:spPr>
          <a:xfrm>
            <a:off x="515938" y="1858764"/>
            <a:ext cx="10837862" cy="4285059"/>
          </a:xfrm>
          <a:prstGeom prst="rect">
            <a:avLst/>
          </a:prstGeom>
          <a:noFill/>
        </p:spPr>
      </p:pic>
    </p:spTree>
    <p:extLst>
      <p:ext uri="{BB962C8B-B14F-4D97-AF65-F5344CB8AC3E}">
        <p14:creationId xmlns:p14="http://schemas.microsoft.com/office/powerpoint/2010/main" val="2636609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39</a:t>
            </a:fld>
            <a:endParaRPr lang="en-US"/>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p:spPr>
        <p:txBody>
          <a:bodyPr anchor="b">
            <a:normAutofit/>
          </a:bodyPr>
          <a:lstStyle/>
          <a:p>
            <a:r>
              <a:rPr lang="en-US" dirty="0"/>
              <a:t>Stories planned and committed for sprint 3</a:t>
            </a:r>
          </a:p>
        </p:txBody>
      </p:sp>
      <p:pic>
        <p:nvPicPr>
          <p:cNvPr id="5" name="Picture 4">
            <a:extLst>
              <a:ext uri="{FF2B5EF4-FFF2-40B4-BE49-F238E27FC236}">
                <a16:creationId xmlns:a16="http://schemas.microsoft.com/office/drawing/2014/main" id="{4468FA6F-E1FD-BC15-B999-BD2A9AEAEE28}"/>
              </a:ext>
            </a:extLst>
          </p:cNvPr>
          <p:cNvPicPr>
            <a:picLocks noChangeAspect="1"/>
          </p:cNvPicPr>
          <p:nvPr/>
        </p:nvPicPr>
        <p:blipFill>
          <a:blip r:embed="rId3"/>
          <a:stretch>
            <a:fillRect/>
          </a:stretch>
        </p:blipFill>
        <p:spPr>
          <a:xfrm>
            <a:off x="189996" y="1706866"/>
            <a:ext cx="11621507" cy="320068"/>
          </a:xfrm>
          <a:prstGeom prst="rect">
            <a:avLst/>
          </a:prstGeom>
        </p:spPr>
      </p:pic>
      <p:pic>
        <p:nvPicPr>
          <p:cNvPr id="8" name="Picture 7">
            <a:extLst>
              <a:ext uri="{FF2B5EF4-FFF2-40B4-BE49-F238E27FC236}">
                <a16:creationId xmlns:a16="http://schemas.microsoft.com/office/drawing/2014/main" id="{1999FE4C-809B-BA73-DC4F-7FFEEF968FF1}"/>
              </a:ext>
            </a:extLst>
          </p:cNvPr>
          <p:cNvPicPr>
            <a:picLocks noChangeAspect="1"/>
          </p:cNvPicPr>
          <p:nvPr/>
        </p:nvPicPr>
        <p:blipFill>
          <a:blip r:embed="rId4"/>
          <a:stretch>
            <a:fillRect/>
          </a:stretch>
        </p:blipFill>
        <p:spPr>
          <a:xfrm>
            <a:off x="189996" y="2325164"/>
            <a:ext cx="11591024" cy="312447"/>
          </a:xfrm>
          <a:prstGeom prst="rect">
            <a:avLst/>
          </a:prstGeom>
        </p:spPr>
      </p:pic>
      <p:pic>
        <p:nvPicPr>
          <p:cNvPr id="10" name="Picture 9">
            <a:extLst>
              <a:ext uri="{FF2B5EF4-FFF2-40B4-BE49-F238E27FC236}">
                <a16:creationId xmlns:a16="http://schemas.microsoft.com/office/drawing/2014/main" id="{9B757C14-B2FD-29AD-FF74-D747C45B6030}"/>
              </a:ext>
            </a:extLst>
          </p:cNvPr>
          <p:cNvPicPr>
            <a:picLocks noChangeAspect="1"/>
          </p:cNvPicPr>
          <p:nvPr/>
        </p:nvPicPr>
        <p:blipFill>
          <a:blip r:embed="rId5"/>
          <a:stretch>
            <a:fillRect/>
          </a:stretch>
        </p:blipFill>
        <p:spPr>
          <a:xfrm>
            <a:off x="189996" y="2935841"/>
            <a:ext cx="11629128" cy="304826"/>
          </a:xfrm>
          <a:prstGeom prst="rect">
            <a:avLst/>
          </a:prstGeom>
        </p:spPr>
      </p:pic>
      <p:pic>
        <p:nvPicPr>
          <p:cNvPr id="12" name="Picture 11">
            <a:extLst>
              <a:ext uri="{FF2B5EF4-FFF2-40B4-BE49-F238E27FC236}">
                <a16:creationId xmlns:a16="http://schemas.microsoft.com/office/drawing/2014/main" id="{182EDB47-A448-FF25-0C4A-5196AF0A66A8}"/>
              </a:ext>
            </a:extLst>
          </p:cNvPr>
          <p:cNvPicPr>
            <a:picLocks noChangeAspect="1"/>
          </p:cNvPicPr>
          <p:nvPr/>
        </p:nvPicPr>
        <p:blipFill>
          <a:blip r:embed="rId6"/>
          <a:stretch>
            <a:fillRect/>
          </a:stretch>
        </p:blipFill>
        <p:spPr>
          <a:xfrm>
            <a:off x="182375" y="3585961"/>
            <a:ext cx="11598645" cy="342930"/>
          </a:xfrm>
          <a:prstGeom prst="rect">
            <a:avLst/>
          </a:prstGeom>
        </p:spPr>
      </p:pic>
      <p:pic>
        <p:nvPicPr>
          <p:cNvPr id="14" name="Picture 13">
            <a:extLst>
              <a:ext uri="{FF2B5EF4-FFF2-40B4-BE49-F238E27FC236}">
                <a16:creationId xmlns:a16="http://schemas.microsoft.com/office/drawing/2014/main" id="{563F483E-54FC-E4D9-9644-1C185B859248}"/>
              </a:ext>
            </a:extLst>
          </p:cNvPr>
          <p:cNvPicPr>
            <a:picLocks noChangeAspect="1"/>
          </p:cNvPicPr>
          <p:nvPr/>
        </p:nvPicPr>
        <p:blipFill>
          <a:blip r:embed="rId7"/>
          <a:stretch>
            <a:fillRect/>
          </a:stretch>
        </p:blipFill>
        <p:spPr>
          <a:xfrm>
            <a:off x="182375" y="4274185"/>
            <a:ext cx="11621507" cy="320068"/>
          </a:xfrm>
          <a:prstGeom prst="rect">
            <a:avLst/>
          </a:prstGeom>
        </p:spPr>
      </p:pic>
    </p:spTree>
    <p:extLst>
      <p:ext uri="{BB962C8B-B14F-4D97-AF65-F5344CB8AC3E}">
        <p14:creationId xmlns:p14="http://schemas.microsoft.com/office/powerpoint/2010/main" val="553888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E37DA3-E38B-78E5-B5F2-A40478F85407}"/>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4</a:t>
            </a:fld>
            <a:endParaRPr lang="en-US" noProof="0"/>
          </a:p>
        </p:txBody>
      </p:sp>
      <p:sp>
        <p:nvSpPr>
          <p:cNvPr id="53" name="Content Placeholder 9">
            <a:extLst>
              <a:ext uri="{FF2B5EF4-FFF2-40B4-BE49-F238E27FC236}">
                <a16:creationId xmlns:a16="http://schemas.microsoft.com/office/drawing/2014/main" id="{BCC7E48E-4429-08FA-BDBF-34BC3D9A1F85}"/>
              </a:ext>
            </a:extLst>
          </p:cNvPr>
          <p:cNvSpPr>
            <a:spLocks noGrp="1"/>
          </p:cNvSpPr>
          <p:nvPr>
            <p:ph type="body" idx="1"/>
          </p:nvPr>
        </p:nvSpPr>
        <p:spPr>
          <a:xfrm>
            <a:off x="515938" y="1166957"/>
            <a:ext cx="5157787" cy="920336"/>
          </a:xfrm>
        </p:spPr>
        <p:txBody>
          <a:bodyPr anchor="b">
            <a:normAutofit/>
          </a:bodyPr>
          <a:lstStyle/>
          <a:p>
            <a:pPr algn="ctr"/>
            <a:r>
              <a:rPr lang="en-US" sz="2200" dirty="0"/>
              <a:t>Vidisha Vijay Sawant</a:t>
            </a:r>
          </a:p>
          <a:p>
            <a:pPr algn="ctr"/>
            <a:r>
              <a:rPr lang="en-US" sz="2200" dirty="0"/>
              <a:t>Developer</a:t>
            </a:r>
          </a:p>
        </p:txBody>
      </p:sp>
      <p:pic>
        <p:nvPicPr>
          <p:cNvPr id="7" name="Content Placeholder 4">
            <a:extLst>
              <a:ext uri="{FF2B5EF4-FFF2-40B4-BE49-F238E27FC236}">
                <a16:creationId xmlns:a16="http://schemas.microsoft.com/office/drawing/2014/main" id="{BE7BB344-4F15-FC02-03B3-D1B965226E5E}"/>
              </a:ext>
            </a:extLst>
          </p:cNvPr>
          <p:cNvPicPr>
            <a:picLocks noGrp="1" noChangeAspect="1"/>
          </p:cNvPicPr>
          <p:nvPr>
            <p:ph sz="half" idx="2"/>
          </p:nvPr>
        </p:nvPicPr>
        <p:blipFill rotWithShape="1">
          <a:blip r:embed="rId2"/>
          <a:srcRect l="736" t="7063" r="-734" b="39360"/>
          <a:stretch/>
        </p:blipFill>
        <p:spPr>
          <a:xfrm>
            <a:off x="553801" y="2462068"/>
            <a:ext cx="5157787" cy="3684588"/>
          </a:xfrm>
          <a:noFill/>
        </p:spPr>
      </p:pic>
      <p:sp>
        <p:nvSpPr>
          <p:cNvPr id="51" name="Content Placeholder 7">
            <a:extLst>
              <a:ext uri="{FF2B5EF4-FFF2-40B4-BE49-F238E27FC236}">
                <a16:creationId xmlns:a16="http://schemas.microsoft.com/office/drawing/2014/main" id="{97E6B0A1-5985-1768-7CE6-472A789D7B04}"/>
              </a:ext>
            </a:extLst>
          </p:cNvPr>
          <p:cNvSpPr>
            <a:spLocks noGrp="1"/>
          </p:cNvSpPr>
          <p:nvPr>
            <p:ph type="body" sz="quarter" idx="3"/>
          </p:nvPr>
        </p:nvSpPr>
        <p:spPr>
          <a:xfrm>
            <a:off x="6172200" y="1263381"/>
            <a:ext cx="5183188" cy="823912"/>
          </a:xfrm>
        </p:spPr>
        <p:txBody>
          <a:bodyPr anchor="b">
            <a:normAutofit/>
          </a:bodyPr>
          <a:lstStyle/>
          <a:p>
            <a:pPr algn="ctr"/>
            <a:r>
              <a:rPr lang="en-US" sz="2200" dirty="0" err="1"/>
              <a:t>Femina</a:t>
            </a:r>
            <a:r>
              <a:rPr lang="en-US" sz="2200" dirty="0"/>
              <a:t> </a:t>
            </a:r>
            <a:r>
              <a:rPr lang="en-US" sz="2200" dirty="0" err="1"/>
              <a:t>Baldha</a:t>
            </a:r>
            <a:endParaRPr lang="en-US" sz="2200" dirty="0"/>
          </a:p>
          <a:p>
            <a:pPr algn="ctr"/>
            <a:r>
              <a:rPr lang="en-US" sz="2200" dirty="0"/>
              <a:t>Developer</a:t>
            </a:r>
          </a:p>
        </p:txBody>
      </p:sp>
      <p:pic>
        <p:nvPicPr>
          <p:cNvPr id="6" name="Picture 5">
            <a:extLst>
              <a:ext uri="{FF2B5EF4-FFF2-40B4-BE49-F238E27FC236}">
                <a16:creationId xmlns:a16="http://schemas.microsoft.com/office/drawing/2014/main" id="{8F147FF2-F91C-6CA3-742F-ECD08888B39D}"/>
              </a:ext>
            </a:extLst>
          </p:cNvPr>
          <p:cNvPicPr>
            <a:picLocks noChangeAspect="1"/>
          </p:cNvPicPr>
          <p:nvPr/>
        </p:nvPicPr>
        <p:blipFill rotWithShape="1">
          <a:blip r:embed="rId3"/>
          <a:srcRect l="-160" t="4159" r="160" b="26415"/>
          <a:stretch/>
        </p:blipFill>
        <p:spPr>
          <a:xfrm>
            <a:off x="6172200" y="2505075"/>
            <a:ext cx="5183188" cy="3684588"/>
          </a:xfrm>
          <a:prstGeom prst="rect">
            <a:avLst/>
          </a:prstGeom>
          <a:noFill/>
        </p:spPr>
      </p:pic>
      <p:sp>
        <p:nvSpPr>
          <p:cNvPr id="5" name="Title 4">
            <a:extLst>
              <a:ext uri="{FF2B5EF4-FFF2-40B4-BE49-F238E27FC236}">
                <a16:creationId xmlns:a16="http://schemas.microsoft.com/office/drawing/2014/main" id="{0887D52B-CAFB-70F7-BD28-461C7E88D9BB}"/>
              </a:ext>
            </a:extLst>
          </p:cNvPr>
          <p:cNvSpPr>
            <a:spLocks noGrp="1"/>
          </p:cNvSpPr>
          <p:nvPr>
            <p:ph type="title"/>
          </p:nvPr>
        </p:nvSpPr>
        <p:spPr>
          <a:xfrm>
            <a:off x="515938" y="246621"/>
            <a:ext cx="11150600" cy="920336"/>
          </a:xfrm>
        </p:spPr>
        <p:txBody>
          <a:bodyPr anchor="b">
            <a:normAutofit/>
          </a:bodyPr>
          <a:lstStyle/>
          <a:p>
            <a:r>
              <a:rPr lang="en-US" dirty="0"/>
              <a:t>Team Member Roles</a:t>
            </a:r>
          </a:p>
        </p:txBody>
      </p:sp>
    </p:spTree>
    <p:extLst>
      <p:ext uri="{BB962C8B-B14F-4D97-AF65-F5344CB8AC3E}">
        <p14:creationId xmlns:p14="http://schemas.microsoft.com/office/powerpoint/2010/main" val="2816440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ctrTitle"/>
          </p:nvPr>
        </p:nvSpPr>
        <p:spPr>
          <a:xfrm>
            <a:off x="6343650" y="2173288"/>
            <a:ext cx="5143500" cy="2090808"/>
          </a:xfrm>
        </p:spPr>
        <p:txBody>
          <a:bodyPr anchor="b">
            <a:normAutofit/>
          </a:bodyPr>
          <a:lstStyle/>
          <a:p>
            <a:r>
              <a:rPr lang="en-US" dirty="0"/>
              <a:t>Project Demo Sprint 2</a:t>
            </a:r>
          </a:p>
        </p:txBody>
      </p:sp>
      <p:pic>
        <p:nvPicPr>
          <p:cNvPr id="5" name="Picture 4">
            <a:extLst>
              <a:ext uri="{FF2B5EF4-FFF2-40B4-BE49-F238E27FC236}">
                <a16:creationId xmlns:a16="http://schemas.microsoft.com/office/drawing/2014/main" id="{AEB4DCEE-6FAC-0FD6-ABAB-B78798E259A0}"/>
              </a:ext>
            </a:extLst>
          </p:cNvPr>
          <p:cNvPicPr>
            <a:picLocks noChangeAspect="1"/>
          </p:cNvPicPr>
          <p:nvPr/>
        </p:nvPicPr>
        <p:blipFill rotWithShape="1">
          <a:blip r:embed="rId3"/>
          <a:srcRect l="1171" r="19224" b="-6"/>
          <a:stretch/>
        </p:blipFill>
        <p:spPr>
          <a:xfrm>
            <a:off x="710812" y="728545"/>
            <a:ext cx="5305661" cy="5305661"/>
          </a:xfrm>
          <a:prstGeom prst="ellipse">
            <a:avLst/>
          </a:prstGeom>
          <a:noFill/>
        </p:spPr>
      </p:pic>
      <p:sp>
        <p:nvSpPr>
          <p:cNvPr id="4" name="Slide Number Placeholder 3" hidden="1">
            <a:extLst>
              <a:ext uri="{FF2B5EF4-FFF2-40B4-BE49-F238E27FC236}">
                <a16:creationId xmlns:a16="http://schemas.microsoft.com/office/drawing/2014/main" id="{CA1C0347-C2C9-46A2-B7A6-9653B525F7DD}"/>
              </a:ext>
            </a:extLst>
          </p:cNvPr>
          <p:cNvSpPr>
            <a:spLocks noGrp="1"/>
          </p:cNvSpPr>
          <p:nvPr>
            <p:ph type="sldNum" sz="quarter" idx="4294967295"/>
          </p:nvPr>
        </p:nvSpPr>
        <p:spPr>
          <a:xfrm>
            <a:off x="11363696" y="6455739"/>
            <a:ext cx="294460" cy="187367"/>
          </a:xfrm>
        </p:spPr>
        <p:txBody>
          <a:bodyPr anchor="ctr">
            <a:normAutofit/>
          </a:bodyPr>
          <a:lstStyle/>
          <a:p>
            <a:pPr>
              <a:lnSpc>
                <a:spcPct val="90000"/>
              </a:lnSpc>
              <a:spcAft>
                <a:spcPts val="600"/>
              </a:spcAft>
            </a:pPr>
            <a:fld id="{9EC71654-96A5-4280-94F3-931C61A9F92C}" type="slidenum">
              <a:rPr lang="en-US" sz="600" smtClean="0"/>
              <a:pPr>
                <a:lnSpc>
                  <a:spcPct val="90000"/>
                </a:lnSpc>
                <a:spcAft>
                  <a:spcPts val="600"/>
                </a:spcAft>
              </a:pPr>
              <a:t>40</a:t>
            </a:fld>
            <a:endParaRPr lang="en-US" sz="600"/>
          </a:p>
        </p:txBody>
      </p:sp>
    </p:spTree>
    <p:extLst>
      <p:ext uri="{BB962C8B-B14F-4D97-AF65-F5344CB8AC3E}">
        <p14:creationId xmlns:p14="http://schemas.microsoft.com/office/powerpoint/2010/main" val="2634352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41</a:t>
            </a:fld>
            <a:endParaRPr lang="en-US"/>
          </a:p>
        </p:txBody>
      </p:sp>
      <p:sp>
        <p:nvSpPr>
          <p:cNvPr id="6" name="Content Placeholder 2">
            <a:extLst>
              <a:ext uri="{FF2B5EF4-FFF2-40B4-BE49-F238E27FC236}">
                <a16:creationId xmlns:a16="http://schemas.microsoft.com/office/drawing/2014/main" id="{716A9F12-9739-4C4B-DD03-372C4B7584AA}"/>
              </a:ext>
            </a:extLst>
          </p:cNvPr>
          <p:cNvSpPr>
            <a:spLocks noGrp="1"/>
          </p:cNvSpPr>
          <p:nvPr>
            <p:ph idx="1"/>
          </p:nvPr>
        </p:nvSpPr>
        <p:spPr>
          <a:xfrm>
            <a:off x="455386" y="1137938"/>
            <a:ext cx="8674715" cy="553681"/>
          </a:xfrm>
        </p:spPr>
        <p:txBody>
          <a:bodyPr/>
          <a:lstStyle/>
          <a:p>
            <a:pPr marL="0" indent="0">
              <a:buNone/>
            </a:pPr>
            <a:r>
              <a:rPr lang="en-US" b="1" dirty="0">
                <a:solidFill>
                  <a:srgbClr val="2C567A"/>
                </a:solidFill>
              </a:rPr>
              <a:t>Web Application Screenshots</a:t>
            </a:r>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20700" y="94221"/>
            <a:ext cx="11150600" cy="920336"/>
          </a:xfrm>
        </p:spPr>
        <p:txBody>
          <a:bodyPr anchor="b">
            <a:normAutofit/>
          </a:bodyPr>
          <a:lstStyle/>
          <a:p>
            <a:r>
              <a:rPr lang="en-US" dirty="0"/>
              <a:t>Project Demo – Sprint 2</a:t>
            </a:r>
          </a:p>
        </p:txBody>
      </p:sp>
      <p:pic>
        <p:nvPicPr>
          <p:cNvPr id="5" name="Picture 4" descr="Graphical user interface, application&#10;&#10;Description automatically generated">
            <a:extLst>
              <a:ext uri="{FF2B5EF4-FFF2-40B4-BE49-F238E27FC236}">
                <a16:creationId xmlns:a16="http://schemas.microsoft.com/office/drawing/2014/main" id="{AEB4DCEE-6FAC-0FD6-ABAB-B78798E259A0}"/>
              </a:ext>
            </a:extLst>
          </p:cNvPr>
          <p:cNvPicPr>
            <a:picLocks noChangeAspect="1"/>
          </p:cNvPicPr>
          <p:nvPr/>
        </p:nvPicPr>
        <p:blipFill rotWithShape="1">
          <a:blip r:embed="rId3"/>
          <a:srcRect t="3596" b="5865"/>
          <a:stretch/>
        </p:blipFill>
        <p:spPr>
          <a:xfrm>
            <a:off x="1641137" y="1691619"/>
            <a:ext cx="9722559" cy="4951487"/>
          </a:xfrm>
          <a:prstGeom prst="rect">
            <a:avLst/>
          </a:prstGeom>
        </p:spPr>
      </p:pic>
    </p:spTree>
    <p:extLst>
      <p:ext uri="{BB962C8B-B14F-4D97-AF65-F5344CB8AC3E}">
        <p14:creationId xmlns:p14="http://schemas.microsoft.com/office/powerpoint/2010/main" val="911884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42</a:t>
            </a:fld>
            <a:endParaRPr lang="en-US"/>
          </a:p>
        </p:txBody>
      </p:sp>
      <p:sp>
        <p:nvSpPr>
          <p:cNvPr id="6" name="Content Placeholder 2">
            <a:extLst>
              <a:ext uri="{FF2B5EF4-FFF2-40B4-BE49-F238E27FC236}">
                <a16:creationId xmlns:a16="http://schemas.microsoft.com/office/drawing/2014/main" id="{716A9F12-9739-4C4B-DD03-372C4B7584AA}"/>
              </a:ext>
            </a:extLst>
          </p:cNvPr>
          <p:cNvSpPr>
            <a:spLocks noGrp="1"/>
          </p:cNvSpPr>
          <p:nvPr>
            <p:ph idx="1"/>
          </p:nvPr>
        </p:nvSpPr>
        <p:spPr>
          <a:xfrm>
            <a:off x="520700" y="1137938"/>
            <a:ext cx="8768021" cy="553681"/>
          </a:xfrm>
        </p:spPr>
        <p:txBody>
          <a:bodyPr/>
          <a:lstStyle/>
          <a:p>
            <a:pPr marL="0" indent="0">
              <a:buNone/>
            </a:pPr>
            <a:r>
              <a:rPr lang="en-US" b="1" dirty="0">
                <a:solidFill>
                  <a:srgbClr val="2C567A"/>
                </a:solidFill>
              </a:rPr>
              <a:t>Web Application Screenshots</a:t>
            </a:r>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20700" y="94221"/>
            <a:ext cx="11150600" cy="920336"/>
          </a:xfrm>
        </p:spPr>
        <p:txBody>
          <a:bodyPr anchor="b">
            <a:normAutofit/>
          </a:bodyPr>
          <a:lstStyle/>
          <a:p>
            <a:r>
              <a:rPr lang="en-US" dirty="0"/>
              <a:t>Project Demo – Sprint 2</a:t>
            </a:r>
          </a:p>
        </p:txBody>
      </p:sp>
      <p:pic>
        <p:nvPicPr>
          <p:cNvPr id="5" name="Picture 4">
            <a:extLst>
              <a:ext uri="{FF2B5EF4-FFF2-40B4-BE49-F238E27FC236}">
                <a16:creationId xmlns:a16="http://schemas.microsoft.com/office/drawing/2014/main" id="{AEB4DCEE-6FAC-0FD6-ABAB-B78798E259A0}"/>
              </a:ext>
            </a:extLst>
          </p:cNvPr>
          <p:cNvPicPr>
            <a:picLocks noChangeAspect="1"/>
          </p:cNvPicPr>
          <p:nvPr/>
        </p:nvPicPr>
        <p:blipFill>
          <a:blip r:embed="rId3"/>
          <a:srcRect t="4731" b="4731"/>
          <a:stretch/>
        </p:blipFill>
        <p:spPr>
          <a:xfrm>
            <a:off x="1641137" y="1691619"/>
            <a:ext cx="9722559" cy="4951487"/>
          </a:xfrm>
          <a:prstGeom prst="rect">
            <a:avLst/>
          </a:prstGeom>
        </p:spPr>
      </p:pic>
    </p:spTree>
    <p:extLst>
      <p:ext uri="{BB962C8B-B14F-4D97-AF65-F5344CB8AC3E}">
        <p14:creationId xmlns:p14="http://schemas.microsoft.com/office/powerpoint/2010/main" val="3187355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43</a:t>
            </a:fld>
            <a:endParaRPr lang="en-US"/>
          </a:p>
        </p:txBody>
      </p:sp>
      <p:sp>
        <p:nvSpPr>
          <p:cNvPr id="6" name="Content Placeholder 2">
            <a:extLst>
              <a:ext uri="{FF2B5EF4-FFF2-40B4-BE49-F238E27FC236}">
                <a16:creationId xmlns:a16="http://schemas.microsoft.com/office/drawing/2014/main" id="{716A9F12-9739-4C4B-DD03-372C4B7584AA}"/>
              </a:ext>
            </a:extLst>
          </p:cNvPr>
          <p:cNvSpPr>
            <a:spLocks noGrp="1"/>
          </p:cNvSpPr>
          <p:nvPr>
            <p:ph idx="1"/>
          </p:nvPr>
        </p:nvSpPr>
        <p:spPr>
          <a:xfrm>
            <a:off x="520700" y="1137938"/>
            <a:ext cx="8768021" cy="553681"/>
          </a:xfrm>
        </p:spPr>
        <p:txBody>
          <a:bodyPr/>
          <a:lstStyle/>
          <a:p>
            <a:pPr marL="0" indent="0">
              <a:buNone/>
            </a:pPr>
            <a:r>
              <a:rPr lang="en-US" b="1" dirty="0">
                <a:solidFill>
                  <a:srgbClr val="2C567A"/>
                </a:solidFill>
              </a:rPr>
              <a:t>Web Application Screenshots</a:t>
            </a:r>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20700" y="94221"/>
            <a:ext cx="11150600" cy="920336"/>
          </a:xfrm>
        </p:spPr>
        <p:txBody>
          <a:bodyPr anchor="b">
            <a:normAutofit/>
          </a:bodyPr>
          <a:lstStyle/>
          <a:p>
            <a:r>
              <a:rPr lang="en-US" dirty="0"/>
              <a:t>Project Demo – Sprint 2</a:t>
            </a:r>
          </a:p>
        </p:txBody>
      </p:sp>
      <p:pic>
        <p:nvPicPr>
          <p:cNvPr id="5" name="Picture 4">
            <a:extLst>
              <a:ext uri="{FF2B5EF4-FFF2-40B4-BE49-F238E27FC236}">
                <a16:creationId xmlns:a16="http://schemas.microsoft.com/office/drawing/2014/main" id="{AEB4DCEE-6FAC-0FD6-ABAB-B78798E259A0}"/>
              </a:ext>
            </a:extLst>
          </p:cNvPr>
          <p:cNvPicPr>
            <a:picLocks noChangeAspect="1"/>
          </p:cNvPicPr>
          <p:nvPr/>
        </p:nvPicPr>
        <p:blipFill>
          <a:blip r:embed="rId3"/>
          <a:srcRect t="4731" b="4731"/>
          <a:stretch/>
        </p:blipFill>
        <p:spPr>
          <a:xfrm>
            <a:off x="1641137" y="1691619"/>
            <a:ext cx="9722559" cy="4951487"/>
          </a:xfrm>
          <a:prstGeom prst="rect">
            <a:avLst/>
          </a:prstGeom>
        </p:spPr>
      </p:pic>
    </p:spTree>
    <p:extLst>
      <p:ext uri="{BB962C8B-B14F-4D97-AF65-F5344CB8AC3E}">
        <p14:creationId xmlns:p14="http://schemas.microsoft.com/office/powerpoint/2010/main" val="2061354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44</a:t>
            </a:fld>
            <a:endParaRPr lang="en-US"/>
          </a:p>
        </p:txBody>
      </p:sp>
      <p:sp>
        <p:nvSpPr>
          <p:cNvPr id="6" name="Content Placeholder 2">
            <a:extLst>
              <a:ext uri="{FF2B5EF4-FFF2-40B4-BE49-F238E27FC236}">
                <a16:creationId xmlns:a16="http://schemas.microsoft.com/office/drawing/2014/main" id="{716A9F12-9739-4C4B-DD03-372C4B7584AA}"/>
              </a:ext>
            </a:extLst>
          </p:cNvPr>
          <p:cNvSpPr>
            <a:spLocks noGrp="1"/>
          </p:cNvSpPr>
          <p:nvPr>
            <p:ph idx="1"/>
          </p:nvPr>
        </p:nvSpPr>
        <p:spPr>
          <a:xfrm>
            <a:off x="520700" y="1137938"/>
            <a:ext cx="8768021" cy="553681"/>
          </a:xfrm>
        </p:spPr>
        <p:txBody>
          <a:bodyPr/>
          <a:lstStyle/>
          <a:p>
            <a:pPr marL="0" indent="0">
              <a:buNone/>
            </a:pPr>
            <a:r>
              <a:rPr lang="en-US" b="1" dirty="0">
                <a:solidFill>
                  <a:srgbClr val="2C567A"/>
                </a:solidFill>
              </a:rPr>
              <a:t>Web Application Screenshots</a:t>
            </a:r>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20700" y="94221"/>
            <a:ext cx="11150600" cy="920336"/>
          </a:xfrm>
        </p:spPr>
        <p:txBody>
          <a:bodyPr anchor="b">
            <a:normAutofit/>
          </a:bodyPr>
          <a:lstStyle/>
          <a:p>
            <a:r>
              <a:rPr lang="en-US" dirty="0"/>
              <a:t>Project Demo – Sprint 2</a:t>
            </a:r>
          </a:p>
        </p:txBody>
      </p:sp>
      <p:pic>
        <p:nvPicPr>
          <p:cNvPr id="7" name="Picture 6">
            <a:extLst>
              <a:ext uri="{FF2B5EF4-FFF2-40B4-BE49-F238E27FC236}">
                <a16:creationId xmlns:a16="http://schemas.microsoft.com/office/drawing/2014/main" id="{440F1107-E0B0-02E5-5473-B16ED8F403D3}"/>
              </a:ext>
            </a:extLst>
          </p:cNvPr>
          <p:cNvPicPr>
            <a:picLocks noChangeAspect="1"/>
          </p:cNvPicPr>
          <p:nvPr/>
        </p:nvPicPr>
        <p:blipFill>
          <a:blip r:embed="rId3"/>
          <a:stretch>
            <a:fillRect/>
          </a:stretch>
        </p:blipFill>
        <p:spPr>
          <a:xfrm>
            <a:off x="1457325" y="1643994"/>
            <a:ext cx="9782546" cy="4952543"/>
          </a:xfrm>
          <a:prstGeom prst="rect">
            <a:avLst/>
          </a:prstGeom>
        </p:spPr>
      </p:pic>
    </p:spTree>
    <p:extLst>
      <p:ext uri="{BB962C8B-B14F-4D97-AF65-F5344CB8AC3E}">
        <p14:creationId xmlns:p14="http://schemas.microsoft.com/office/powerpoint/2010/main" val="4028083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45</a:t>
            </a:fld>
            <a:endParaRPr lang="en-US"/>
          </a:p>
        </p:txBody>
      </p:sp>
      <p:sp>
        <p:nvSpPr>
          <p:cNvPr id="6" name="Content Placeholder 2">
            <a:extLst>
              <a:ext uri="{FF2B5EF4-FFF2-40B4-BE49-F238E27FC236}">
                <a16:creationId xmlns:a16="http://schemas.microsoft.com/office/drawing/2014/main" id="{716A9F12-9739-4C4B-DD03-372C4B7584AA}"/>
              </a:ext>
            </a:extLst>
          </p:cNvPr>
          <p:cNvSpPr>
            <a:spLocks noGrp="1"/>
          </p:cNvSpPr>
          <p:nvPr>
            <p:ph type="body" idx="1"/>
          </p:nvPr>
        </p:nvSpPr>
        <p:spPr>
          <a:xfrm>
            <a:off x="515937" y="1238249"/>
            <a:ext cx="5157787" cy="562119"/>
          </a:xfrm>
        </p:spPr>
        <p:txBody>
          <a:bodyPr anchor="b">
            <a:normAutofit/>
          </a:bodyPr>
          <a:lstStyle/>
          <a:p>
            <a:pPr marL="0" indent="0">
              <a:buNone/>
            </a:pPr>
            <a:r>
              <a:rPr lang="en-US" dirty="0"/>
              <a:t>API Screenshots</a:t>
            </a:r>
          </a:p>
        </p:txBody>
      </p:sp>
      <p:pic>
        <p:nvPicPr>
          <p:cNvPr id="5" name="Picture 4" descr="Graphical user interface, text, application, email&#10;&#10;Description automatically generated">
            <a:extLst>
              <a:ext uri="{FF2B5EF4-FFF2-40B4-BE49-F238E27FC236}">
                <a16:creationId xmlns:a16="http://schemas.microsoft.com/office/drawing/2014/main" id="{6B684353-A67D-0912-BA87-CEAF628D786A}"/>
              </a:ext>
            </a:extLst>
          </p:cNvPr>
          <p:cNvPicPr>
            <a:picLocks noChangeAspect="1"/>
          </p:cNvPicPr>
          <p:nvPr/>
        </p:nvPicPr>
        <p:blipFill>
          <a:blip r:embed="rId3"/>
          <a:stretch>
            <a:fillRect/>
          </a:stretch>
        </p:blipFill>
        <p:spPr>
          <a:xfrm>
            <a:off x="515937" y="2147962"/>
            <a:ext cx="5157787" cy="3326772"/>
          </a:xfrm>
          <a:prstGeom prst="rect">
            <a:avLst/>
          </a:prstGeom>
          <a:noFill/>
        </p:spPr>
      </p:pic>
      <p:pic>
        <p:nvPicPr>
          <p:cNvPr id="8" name="Picture 7" descr="Graphical user interface, application&#10;&#10;Description automatically generated">
            <a:extLst>
              <a:ext uri="{FF2B5EF4-FFF2-40B4-BE49-F238E27FC236}">
                <a16:creationId xmlns:a16="http://schemas.microsoft.com/office/drawing/2014/main" id="{9EAFD10E-2B0F-371F-4537-C94AD59B288E}"/>
              </a:ext>
            </a:extLst>
          </p:cNvPr>
          <p:cNvPicPr>
            <a:picLocks noChangeAspect="1"/>
          </p:cNvPicPr>
          <p:nvPr/>
        </p:nvPicPr>
        <p:blipFill>
          <a:blip r:embed="rId4"/>
          <a:stretch>
            <a:fillRect/>
          </a:stretch>
        </p:blipFill>
        <p:spPr>
          <a:xfrm>
            <a:off x="6180508" y="2147962"/>
            <a:ext cx="5183188" cy="3343156"/>
          </a:xfrm>
          <a:prstGeom prst="rect">
            <a:avLst/>
          </a:prstGeom>
          <a:noFill/>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p:spPr>
        <p:txBody>
          <a:bodyPr anchor="b">
            <a:normAutofit/>
          </a:bodyPr>
          <a:lstStyle/>
          <a:p>
            <a:r>
              <a:rPr lang="en-US" dirty="0"/>
              <a:t>Project Demo – Sprint 2</a:t>
            </a:r>
          </a:p>
        </p:txBody>
      </p:sp>
    </p:spTree>
    <p:extLst>
      <p:ext uri="{BB962C8B-B14F-4D97-AF65-F5344CB8AC3E}">
        <p14:creationId xmlns:p14="http://schemas.microsoft.com/office/powerpoint/2010/main" val="1303658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507556" y="1487593"/>
            <a:ext cx="11150600" cy="920336"/>
          </a:xfrm>
        </p:spPr>
        <p:txBody>
          <a:bodyPr/>
          <a:lstStyle/>
          <a:p>
            <a:pPr algn="ctr"/>
            <a:r>
              <a:rPr lang="en-US" sz="4000" dirty="0"/>
              <a:t>GitHub Link</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799740" y="2767280"/>
            <a:ext cx="9096374" cy="1323439"/>
          </a:xfrm>
          <a:prstGeom prst="rect">
            <a:avLst/>
          </a:prstGeom>
          <a:noFill/>
        </p:spPr>
        <p:txBody>
          <a:bodyPr wrap="square" rtlCol="0">
            <a:spAutoFit/>
          </a:bodyPr>
          <a:lstStyle/>
          <a:p>
            <a:pPr algn="ctr"/>
            <a:r>
              <a:rPr lang="en-US" sz="4000" dirty="0">
                <a:hlinkClick r:id="rId4"/>
              </a:rPr>
              <a:t>Home · ksharma67/</a:t>
            </a:r>
            <a:r>
              <a:rPr lang="en-US" sz="4000" dirty="0" err="1">
                <a:hlinkClick r:id="rId4"/>
              </a:rPr>
              <a:t>EasyWay</a:t>
            </a:r>
            <a:r>
              <a:rPr lang="en-US" sz="4000" dirty="0">
                <a:hlinkClick r:id="rId4"/>
              </a:rPr>
              <a:t> Wiki (github.com)</a:t>
            </a:r>
            <a:endParaRPr lang="en-US" sz="4000" u="sng" dirty="0">
              <a:solidFill>
                <a:srgbClr val="0070C0"/>
              </a:solidFill>
            </a:endParaRP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46</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A9E25E-B226-4AE4-8014-1BC536B8746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47</a:t>
            </a:fld>
            <a:endParaRPr lang="en-US" noProof="0"/>
          </a:p>
        </p:txBody>
      </p:sp>
      <p:pic>
        <p:nvPicPr>
          <p:cNvPr id="4" name="20221025_192432">
            <a:hlinkClick r:id="" action="ppaction://media"/>
            <a:extLst>
              <a:ext uri="{FF2B5EF4-FFF2-40B4-BE49-F238E27FC236}">
                <a16:creationId xmlns:a16="http://schemas.microsoft.com/office/drawing/2014/main" id="{32B0C25D-09D7-52E2-DDF9-D80B876B6C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00337" y="1414087"/>
            <a:ext cx="8962937" cy="5041652"/>
          </a:xfrm>
          <a:prstGeom prst="rect">
            <a:avLst/>
          </a:prstGeom>
          <a:noFill/>
        </p:spPr>
      </p:pic>
      <p:sp>
        <p:nvSpPr>
          <p:cNvPr id="2" name="Title 1">
            <a:extLst>
              <a:ext uri="{FF2B5EF4-FFF2-40B4-BE49-F238E27FC236}">
                <a16:creationId xmlns:a16="http://schemas.microsoft.com/office/drawing/2014/main" id="{DA9158DA-B8B7-6407-1E59-B98F60D8B894}"/>
              </a:ext>
            </a:extLst>
          </p:cNvPr>
          <p:cNvSpPr>
            <a:spLocks noGrp="1"/>
          </p:cNvSpPr>
          <p:nvPr>
            <p:ph type="title"/>
          </p:nvPr>
        </p:nvSpPr>
        <p:spPr>
          <a:xfrm>
            <a:off x="515938" y="246621"/>
            <a:ext cx="11150600" cy="920336"/>
          </a:xfrm>
        </p:spPr>
        <p:txBody>
          <a:bodyPr anchor="b">
            <a:normAutofit/>
          </a:bodyPr>
          <a:lstStyle/>
          <a:p>
            <a:r>
              <a:rPr lang="en-US" dirty="0"/>
              <a:t>Live Application Demo</a:t>
            </a:r>
          </a:p>
        </p:txBody>
      </p:sp>
    </p:spTree>
    <p:extLst>
      <p:ext uri="{BB962C8B-B14F-4D97-AF65-F5344CB8AC3E}">
        <p14:creationId xmlns:p14="http://schemas.microsoft.com/office/powerpoint/2010/main" val="311837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D612B9-68B9-4C9F-98FE-CEE07DB1F00D}"/>
              </a:ext>
            </a:extLst>
          </p:cNvPr>
          <p:cNvSpPr>
            <a:spLocks noGrp="1"/>
          </p:cNvSpPr>
          <p:nvPr>
            <p:ph type="ctrTitle"/>
          </p:nvPr>
        </p:nvSpPr>
        <p:spPr>
          <a:xfrm>
            <a:off x="6343650" y="2173288"/>
            <a:ext cx="5143500" cy="2090808"/>
          </a:xfrm>
        </p:spPr>
        <p:txBody>
          <a:bodyPr anchor="b">
            <a:normAutofit/>
          </a:bodyPr>
          <a:lstStyle/>
          <a:p>
            <a:r>
              <a:rPr lang="en-US" dirty="0"/>
              <a:t>Thank you!</a:t>
            </a:r>
          </a:p>
        </p:txBody>
      </p:sp>
      <p:pic>
        <p:nvPicPr>
          <p:cNvPr id="15" name="Picture Placeholder 14" descr="Logo, schematic&#10;&#10;Description automatically generated with medium confidence">
            <a:extLst>
              <a:ext uri="{FF2B5EF4-FFF2-40B4-BE49-F238E27FC236}">
                <a16:creationId xmlns:a16="http://schemas.microsoft.com/office/drawing/2014/main" id="{DCBB0DF8-9202-3DFC-F5A5-D33336A9CC61}"/>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1124779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8025A7-3EF7-0CFB-F4CC-8652EB80269F}"/>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5</a:t>
            </a:fld>
            <a:endParaRPr lang="en-US" noProof="0"/>
          </a:p>
        </p:txBody>
      </p:sp>
      <p:sp>
        <p:nvSpPr>
          <p:cNvPr id="12" name="Content Placeholder 2">
            <a:extLst>
              <a:ext uri="{FF2B5EF4-FFF2-40B4-BE49-F238E27FC236}">
                <a16:creationId xmlns:a16="http://schemas.microsoft.com/office/drawing/2014/main" id="{ADF65623-28B2-00B1-F733-5173693C9ABF}"/>
              </a:ext>
            </a:extLst>
          </p:cNvPr>
          <p:cNvSpPr>
            <a:spLocks noGrp="1"/>
          </p:cNvSpPr>
          <p:nvPr>
            <p:ph sz="half" idx="1"/>
          </p:nvPr>
        </p:nvSpPr>
        <p:spPr>
          <a:xfrm>
            <a:off x="515938" y="1825625"/>
            <a:ext cx="5503862" cy="4351338"/>
          </a:xfrm>
        </p:spPr>
        <p:txBody>
          <a:bodyPr>
            <a:normAutofit/>
          </a:bodyPr>
          <a:lstStyle/>
          <a:p>
            <a:pPr marL="0" indent="0">
              <a:buNone/>
            </a:pPr>
            <a:r>
              <a:rPr lang="en-US" dirty="0"/>
              <a:t>Post the deliverable 1 presentation, we received feedback from the professor on changing the personas and making few changes in our sprint schedule which we did accordingly which can be seen in the further slides.</a:t>
            </a:r>
          </a:p>
        </p:txBody>
      </p:sp>
      <p:pic>
        <p:nvPicPr>
          <p:cNvPr id="9" name="Picture Placeholder 8" descr="Icon&#10;&#10;Description automatically generated">
            <a:extLst>
              <a:ext uri="{FF2B5EF4-FFF2-40B4-BE49-F238E27FC236}">
                <a16:creationId xmlns:a16="http://schemas.microsoft.com/office/drawing/2014/main" id="{98AE59D7-7BA3-BCA7-15D7-BF36F802A722}"/>
              </a:ext>
            </a:extLst>
          </p:cNvPr>
          <p:cNvPicPr>
            <a:picLocks noGrp="1" noChangeAspect="1"/>
          </p:cNvPicPr>
          <p:nvPr>
            <p:ph sz="half" idx="2"/>
          </p:nvPr>
        </p:nvPicPr>
        <p:blipFill>
          <a:blip r:embed="rId2"/>
          <a:stretch>
            <a:fillRect/>
          </a:stretch>
        </p:blipFill>
        <p:spPr>
          <a:xfrm>
            <a:off x="6587331" y="1825625"/>
            <a:ext cx="4351338" cy="4351338"/>
          </a:xfrm>
          <a:noFill/>
        </p:spPr>
      </p:pic>
      <p:sp>
        <p:nvSpPr>
          <p:cNvPr id="7" name="Title 6">
            <a:extLst>
              <a:ext uri="{FF2B5EF4-FFF2-40B4-BE49-F238E27FC236}">
                <a16:creationId xmlns:a16="http://schemas.microsoft.com/office/drawing/2014/main" id="{59FF9B72-DAFA-64AB-6434-C491C8C9A479}"/>
              </a:ext>
            </a:extLst>
          </p:cNvPr>
          <p:cNvSpPr>
            <a:spLocks noGrp="1"/>
          </p:cNvSpPr>
          <p:nvPr>
            <p:ph type="title"/>
          </p:nvPr>
        </p:nvSpPr>
        <p:spPr>
          <a:xfrm>
            <a:off x="515938" y="246621"/>
            <a:ext cx="11150600" cy="920336"/>
          </a:xfrm>
        </p:spPr>
        <p:txBody>
          <a:bodyPr anchor="b">
            <a:normAutofit/>
          </a:bodyPr>
          <a:lstStyle/>
          <a:p>
            <a:r>
              <a:rPr lang="en-US" dirty="0"/>
              <a:t>Improvements made from Professor's Feedback</a:t>
            </a:r>
          </a:p>
        </p:txBody>
      </p:sp>
    </p:spTree>
    <p:extLst>
      <p:ext uri="{BB962C8B-B14F-4D97-AF65-F5344CB8AC3E}">
        <p14:creationId xmlns:p14="http://schemas.microsoft.com/office/powerpoint/2010/main" val="137578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352425" y="823445"/>
            <a:ext cx="4772026" cy="929155"/>
          </a:xfrm>
        </p:spPr>
        <p:txBody>
          <a:bodyPr/>
          <a:lstStyle/>
          <a:p>
            <a:r>
              <a:rPr lang="en-US" dirty="0"/>
              <a:t>Problem Statement</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352425" y="1752600"/>
            <a:ext cx="4772025" cy="4448175"/>
          </a:xfrm>
        </p:spPr>
        <p:txBody>
          <a:bodyPr/>
          <a:lstStyle/>
          <a:p>
            <a:pPr marL="0" indent="0">
              <a:buNone/>
            </a:pPr>
            <a:r>
              <a:rPr lang="en-US" sz="1600" dirty="0"/>
              <a:t>Home services are an age-old concept. The “old way” of availing local home services was for servicemen (“handymen”) to market themselves through word of mouth, and then to use listing services such as Yelp. Local home services are inherently disorganized, with individuals usually running business operations. Services range from carpentry, plumbing, beauty, laundry, and so on. Think of anything you need in your home, that can’t be solved by buying a product. That is likely going to be solved by home services.</a:t>
            </a:r>
          </a:p>
          <a:p>
            <a:pPr marL="0" indent="0">
              <a:buNone/>
            </a:pPr>
            <a:r>
              <a:rPr lang="en-US" sz="1600" dirty="0"/>
              <a:t>The trouble is, home services are not a commodity.</a:t>
            </a:r>
          </a:p>
          <a:p>
            <a:pPr marL="0" indent="0">
              <a:buNone/>
            </a:pPr>
            <a:r>
              <a:rPr lang="en-US" sz="1600" dirty="0"/>
              <a:t>The core reason why people continued to rely on word of mouth after bad experiences, was because it was impossible to tell what you were getting into, even for something as “basic” as plumbing. How do you know the carpenter is good, or the plumber will do a good job? Sure, the industry is ripe for disruption, but how would it get disrupted?</a:t>
            </a:r>
          </a:p>
          <a:p>
            <a:pPr marL="0" indent="0">
              <a:buNone/>
            </a:pPr>
            <a:endParaRPr lang="en-US" sz="1800"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6</a:t>
            </a:fld>
            <a:endParaRPr lang="en-US" dirty="0"/>
          </a:p>
        </p:txBody>
      </p:sp>
      <p:pic>
        <p:nvPicPr>
          <p:cNvPr id="10" name="Picture Placeholder 9" descr="A picture containing accessory&#10;&#10;Description automatically generated">
            <a:extLst>
              <a:ext uri="{FF2B5EF4-FFF2-40B4-BE49-F238E27FC236}">
                <a16:creationId xmlns:a16="http://schemas.microsoft.com/office/drawing/2014/main" id="{8EAF705A-DDEC-D186-D01C-58E78880470F}"/>
              </a:ext>
            </a:extLst>
          </p:cNvPr>
          <p:cNvPicPr>
            <a:picLocks noGrp="1" noChangeAspect="1"/>
          </p:cNvPicPr>
          <p:nvPr>
            <p:ph type="pic" sz="quarter" idx="13"/>
          </p:nvPr>
        </p:nvPicPr>
        <p:blipFill>
          <a:blip r:embed="rId3"/>
          <a:srcRect/>
          <a:stretch>
            <a:fillRect/>
          </a:stretch>
        </p:blipFill>
        <p:spPr/>
      </p:pic>
    </p:spTree>
    <p:extLst>
      <p:ext uri="{BB962C8B-B14F-4D97-AF65-F5344CB8AC3E}">
        <p14:creationId xmlns:p14="http://schemas.microsoft.com/office/powerpoint/2010/main" val="96173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538960" y="1825625"/>
            <a:ext cx="4914189" cy="4351338"/>
          </a:xfrm>
        </p:spPr>
        <p:txBody>
          <a:bodyPr>
            <a:normAutofit/>
          </a:bodyPr>
          <a:lstStyle/>
          <a:p>
            <a:pPr marL="0" indent="0">
              <a:buNone/>
            </a:pPr>
            <a:r>
              <a:rPr lang="en-US" sz="2200"/>
              <a:t>The “</a:t>
            </a:r>
            <a:r>
              <a:rPr lang="en-US" sz="2200" err="1"/>
              <a:t>EasyWay</a:t>
            </a:r>
            <a:r>
              <a:rPr lang="en-US" sz="2200"/>
              <a:t>" web application aims to aggregate utility services such as beauty, electrical maintenance, home cleaning, pest control, etc. The application would enable the end-user to select their preferred service, book an appointment at a convenient time, pay the resultant charge and give feedback. The application aims to be a one-stop shop that caters to all the utility needs of the end user. Our product promises easy booking and cancellation without extra changes and you can maintain your booked services in one place easily.</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7</a:t>
            </a:fld>
            <a:endParaRPr lang="en-US"/>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7430" r="-2" b="-2"/>
          <a:stretch/>
        </p:blipFill>
        <p:spPr>
          <a:xfrm>
            <a:off x="5884648" y="10"/>
            <a:ext cx="6307353" cy="5780362"/>
          </a:xfrm>
          <a:noFill/>
        </p:spPr>
      </p:pic>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15938" y="499595"/>
            <a:ext cx="4937211" cy="1325563"/>
          </a:xfrm>
        </p:spPr>
        <p:txBody>
          <a:bodyPr anchor="ctr">
            <a:normAutofit/>
          </a:bodyPr>
          <a:lstStyle/>
          <a:p>
            <a:r>
              <a:rPr lang="en-US" dirty="0"/>
              <a:t>Project description</a:t>
            </a:r>
          </a:p>
        </p:txBody>
      </p:sp>
    </p:spTree>
    <p:extLst>
      <p:ext uri="{BB962C8B-B14F-4D97-AF65-F5344CB8AC3E}">
        <p14:creationId xmlns:p14="http://schemas.microsoft.com/office/powerpoint/2010/main" val="46026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ctrTitle"/>
          </p:nvPr>
        </p:nvSpPr>
        <p:spPr>
          <a:xfrm>
            <a:off x="6343650" y="2173288"/>
            <a:ext cx="5143500" cy="2090808"/>
          </a:xfrm>
        </p:spPr>
        <p:txBody>
          <a:bodyPr anchor="b">
            <a:normAutofit/>
          </a:bodyPr>
          <a:lstStyle/>
          <a:p>
            <a:r>
              <a:rPr lang="en-US" dirty="0"/>
              <a:t>personas</a:t>
            </a:r>
          </a:p>
        </p:txBody>
      </p:sp>
      <p:pic>
        <p:nvPicPr>
          <p:cNvPr id="6" name="Picture 5" descr="One in a crowd">
            <a:extLst>
              <a:ext uri="{FF2B5EF4-FFF2-40B4-BE49-F238E27FC236}">
                <a16:creationId xmlns:a16="http://schemas.microsoft.com/office/drawing/2014/main" id="{C0E23455-0EC4-9F49-5A7A-F1B2F89510DB}"/>
              </a:ext>
            </a:extLst>
          </p:cNvPr>
          <p:cNvPicPr>
            <a:picLocks noChangeAspect="1"/>
          </p:cNvPicPr>
          <p:nvPr/>
        </p:nvPicPr>
        <p:blipFill rotWithShape="1">
          <a:blip r:embed="rId3"/>
          <a:srcRect l="16858" r="8144" b="3"/>
          <a:stretch/>
        </p:blipFill>
        <p:spPr>
          <a:xfrm>
            <a:off x="710812" y="728545"/>
            <a:ext cx="5305661" cy="5305661"/>
          </a:xfrm>
          <a:prstGeom prst="ellipse">
            <a:avLst/>
          </a:prstGeom>
          <a:noFill/>
        </p:spPr>
      </p:pic>
      <p:sp>
        <p:nvSpPr>
          <p:cNvPr id="4" name="Slide Number Placeholder 3" hidden="1">
            <a:extLst>
              <a:ext uri="{FF2B5EF4-FFF2-40B4-BE49-F238E27FC236}">
                <a16:creationId xmlns:a16="http://schemas.microsoft.com/office/drawing/2014/main" id="{CA1C0347-C2C9-46A2-B7A6-9653B525F7DD}"/>
              </a:ext>
            </a:extLst>
          </p:cNvPr>
          <p:cNvSpPr>
            <a:spLocks noGrp="1"/>
          </p:cNvSpPr>
          <p:nvPr>
            <p:ph type="sldNum" sz="quarter" idx="4294967295"/>
          </p:nvPr>
        </p:nvSpPr>
        <p:spPr>
          <a:xfrm>
            <a:off x="11363696" y="6455739"/>
            <a:ext cx="294460" cy="187367"/>
          </a:xfrm>
        </p:spPr>
        <p:txBody>
          <a:bodyPr anchor="ctr">
            <a:normAutofit/>
          </a:bodyPr>
          <a:lstStyle/>
          <a:p>
            <a:pPr>
              <a:lnSpc>
                <a:spcPct val="90000"/>
              </a:lnSpc>
              <a:spcAft>
                <a:spcPts val="600"/>
              </a:spcAft>
            </a:pPr>
            <a:fld id="{9EC71654-96A5-4280-94F3-931C61A9F92C}" type="slidenum">
              <a:rPr lang="en-US" sz="600" smtClean="0"/>
              <a:pPr>
                <a:lnSpc>
                  <a:spcPct val="90000"/>
                </a:lnSpc>
                <a:spcAft>
                  <a:spcPts val="600"/>
                </a:spcAft>
              </a:pPr>
              <a:t>8</a:t>
            </a:fld>
            <a:endParaRPr lang="en-US" sz="600"/>
          </a:p>
        </p:txBody>
      </p:sp>
    </p:spTree>
    <p:extLst>
      <p:ext uri="{BB962C8B-B14F-4D97-AF65-F5344CB8AC3E}">
        <p14:creationId xmlns:p14="http://schemas.microsoft.com/office/powerpoint/2010/main" val="269403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0F759-DE1A-1347-EDA4-2BECE244E341}"/>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9</a:t>
            </a:fld>
            <a:endParaRPr lang="en-US" noProof="0"/>
          </a:p>
        </p:txBody>
      </p:sp>
      <p:pic>
        <p:nvPicPr>
          <p:cNvPr id="6" name="Content Placeholder 5">
            <a:extLst>
              <a:ext uri="{FF2B5EF4-FFF2-40B4-BE49-F238E27FC236}">
                <a16:creationId xmlns:a16="http://schemas.microsoft.com/office/drawing/2014/main" id="{4A101868-5AE1-E364-794F-34CF51941C3E}"/>
              </a:ext>
            </a:extLst>
          </p:cNvPr>
          <p:cNvPicPr>
            <a:picLocks noGrp="1" noChangeAspect="1"/>
          </p:cNvPicPr>
          <p:nvPr>
            <p:ph idx="1"/>
          </p:nvPr>
        </p:nvPicPr>
        <p:blipFill>
          <a:blip r:embed="rId2"/>
          <a:srcRect/>
          <a:stretch/>
        </p:blipFill>
        <p:spPr>
          <a:xfrm>
            <a:off x="1782233" y="1166957"/>
            <a:ext cx="8627534" cy="4852987"/>
          </a:xfrm>
          <a:noFill/>
        </p:spPr>
      </p:pic>
      <p:sp>
        <p:nvSpPr>
          <p:cNvPr id="4" name="Title 3">
            <a:extLst>
              <a:ext uri="{FF2B5EF4-FFF2-40B4-BE49-F238E27FC236}">
                <a16:creationId xmlns:a16="http://schemas.microsoft.com/office/drawing/2014/main" id="{7FE61E05-C06E-FC9F-D1FE-F670CE6578D0}"/>
              </a:ext>
            </a:extLst>
          </p:cNvPr>
          <p:cNvSpPr>
            <a:spLocks noGrp="1"/>
          </p:cNvSpPr>
          <p:nvPr>
            <p:ph type="title"/>
          </p:nvPr>
        </p:nvSpPr>
        <p:spPr>
          <a:xfrm>
            <a:off x="515938" y="246621"/>
            <a:ext cx="11150600" cy="920336"/>
          </a:xfrm>
        </p:spPr>
        <p:txBody>
          <a:bodyPr anchor="b">
            <a:normAutofit/>
          </a:bodyPr>
          <a:lstStyle/>
          <a:p>
            <a:r>
              <a:rPr lang="en-US" dirty="0"/>
              <a:t>Persona 1</a:t>
            </a:r>
          </a:p>
        </p:txBody>
      </p:sp>
    </p:spTree>
    <p:extLst>
      <p:ext uri="{BB962C8B-B14F-4D97-AF65-F5344CB8AC3E}">
        <p14:creationId xmlns:p14="http://schemas.microsoft.com/office/powerpoint/2010/main" val="2631504786"/>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432</TotalTime>
  <Words>857</Words>
  <Application>Microsoft Office PowerPoint</Application>
  <PresentationFormat>Widescreen</PresentationFormat>
  <Paragraphs>180</Paragraphs>
  <Slides>48</Slides>
  <Notes>32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Corbel</vt:lpstr>
      <vt:lpstr>Office Theme</vt:lpstr>
      <vt:lpstr>EasyWay</vt:lpstr>
      <vt:lpstr>Agenda</vt:lpstr>
      <vt:lpstr>Team Member Roles</vt:lpstr>
      <vt:lpstr>Team Member Roles</vt:lpstr>
      <vt:lpstr>Improvements made from Professor's Feedback</vt:lpstr>
      <vt:lpstr>Problem Statement </vt:lpstr>
      <vt:lpstr>Project description</vt:lpstr>
      <vt:lpstr>personas</vt:lpstr>
      <vt:lpstr>Persona 1</vt:lpstr>
      <vt:lpstr>Persona 2</vt:lpstr>
      <vt:lpstr>Persona 3</vt:lpstr>
      <vt:lpstr>Minimal Viable Product (MVP)</vt:lpstr>
      <vt:lpstr>Minimal Viable Product (MVP)</vt:lpstr>
      <vt:lpstr>Minimal Viable Product (MVP)</vt:lpstr>
      <vt:lpstr>Technologies</vt:lpstr>
      <vt:lpstr>Architecture Diagram</vt:lpstr>
      <vt:lpstr>Conceptual Architecture Diagram</vt:lpstr>
      <vt:lpstr>Sequence Architecture Diagram</vt:lpstr>
      <vt:lpstr>Product backlog</vt:lpstr>
      <vt:lpstr>Product backlog</vt:lpstr>
      <vt:lpstr>Acceptance Criteria &amp; User stories </vt:lpstr>
      <vt:lpstr>Acceptance Criteria &amp; User stories </vt:lpstr>
      <vt:lpstr>Acceptance Criteria &amp; User stories </vt:lpstr>
      <vt:lpstr>Acceptance Criteria &amp; User stories </vt:lpstr>
      <vt:lpstr>Test Cases</vt:lpstr>
      <vt:lpstr>Cypress – cucumber Test</vt:lpstr>
      <vt:lpstr>Sprint backlog</vt:lpstr>
      <vt:lpstr>Sprint backlog</vt:lpstr>
      <vt:lpstr>Sprint backlog</vt:lpstr>
      <vt:lpstr>Stories Completed</vt:lpstr>
      <vt:lpstr>Sprint 2 Schedule</vt:lpstr>
      <vt:lpstr>Metrics</vt:lpstr>
      <vt:lpstr>Metrics</vt:lpstr>
      <vt:lpstr>Team Members Velocity report</vt:lpstr>
      <vt:lpstr>Metrics</vt:lpstr>
      <vt:lpstr>Retrospective</vt:lpstr>
      <vt:lpstr>Sprint 3</vt:lpstr>
      <vt:lpstr>Sprint 3</vt:lpstr>
      <vt:lpstr>Stories planned and committed for sprint 3</vt:lpstr>
      <vt:lpstr>Project Demo Sprint 2</vt:lpstr>
      <vt:lpstr>Project Demo – Sprint 2</vt:lpstr>
      <vt:lpstr>Project Demo – Sprint 2</vt:lpstr>
      <vt:lpstr>Project Demo – Sprint 2</vt:lpstr>
      <vt:lpstr>Project Demo – Sprint 2</vt:lpstr>
      <vt:lpstr>Project Demo – Sprint 2</vt:lpstr>
      <vt:lpstr>GitHub Link</vt:lpstr>
      <vt:lpstr>Live Application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Sawant, Ms. Vidisha Vijay</cp:lastModifiedBy>
  <cp:revision>3</cp:revision>
  <dcterms:created xsi:type="dcterms:W3CDTF">2022-10-25T05:58:17Z</dcterms:created>
  <dcterms:modified xsi:type="dcterms:W3CDTF">2022-10-26T01:28:39Z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